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60" r:id="rId2"/>
    <p:sldId id="259" r:id="rId3"/>
    <p:sldId id="265" r:id="rId4"/>
    <p:sldId id="268" r:id="rId5"/>
    <p:sldId id="269" r:id="rId6"/>
    <p:sldId id="261" r:id="rId7"/>
    <p:sldId id="272" r:id="rId8"/>
    <p:sldId id="266" r:id="rId9"/>
    <p:sldId id="264" r:id="rId10"/>
    <p:sldId id="271"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 Singleton" initials="CS"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6066" autoAdjust="0"/>
  </p:normalViewPr>
  <p:slideViewPr>
    <p:cSldViewPr>
      <p:cViewPr varScale="1">
        <p:scale>
          <a:sx n="48" d="100"/>
          <a:sy n="48" d="100"/>
        </p:scale>
        <p:origin x="-3360"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6" d="100"/>
          <a:sy n="86" d="100"/>
        </p:scale>
        <p:origin x="-3762" y="-4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BAE61A-4C1A-4660-AAED-FE875D17151B}" type="datetimeFigureOut">
              <a:rPr lang="en-US" smtClean="0"/>
              <a:t>5/25/2021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68F90A-618B-419B-85D4-BF815CA59A12}" type="slidenum">
              <a:rPr lang="en-US" smtClean="0"/>
              <a:t>‹#›</a:t>
            </a:fld>
            <a:endParaRPr lang="en-US"/>
          </a:p>
        </p:txBody>
      </p:sp>
    </p:spTree>
    <p:extLst>
      <p:ext uri="{BB962C8B-B14F-4D97-AF65-F5344CB8AC3E}">
        <p14:creationId xmlns:p14="http://schemas.microsoft.com/office/powerpoint/2010/main" val="4232627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 is Asian American and Pacific Islander Heritage Month – AAPI Month.</a:t>
            </a:r>
            <a:endParaRPr lang="en-US" dirty="0"/>
          </a:p>
        </p:txBody>
      </p:sp>
      <p:sp>
        <p:nvSpPr>
          <p:cNvPr id="4" name="Slide Number Placeholder 3"/>
          <p:cNvSpPr>
            <a:spLocks noGrp="1"/>
          </p:cNvSpPr>
          <p:nvPr>
            <p:ph type="sldNum" sz="quarter" idx="10"/>
          </p:nvPr>
        </p:nvSpPr>
        <p:spPr/>
        <p:txBody>
          <a:bodyPr/>
          <a:lstStyle/>
          <a:p>
            <a:fld id="{1968F90A-618B-419B-85D4-BF815CA59A12}" type="slidenum">
              <a:rPr lang="en-US" smtClean="0"/>
              <a:t>1</a:t>
            </a:fld>
            <a:endParaRPr lang="en-US"/>
          </a:p>
        </p:txBody>
      </p:sp>
    </p:spTree>
    <p:extLst>
      <p:ext uri="{BB962C8B-B14F-4D97-AF65-F5344CB8AC3E}">
        <p14:creationId xmlns:p14="http://schemas.microsoft.com/office/powerpoint/2010/main" val="3948804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OC Fair &amp; Event Center is proud to be</a:t>
            </a:r>
            <a:r>
              <a:rPr lang="en-US" baseline="0" dirty="0" smtClean="0"/>
              <a:t> the host location for these wonderful AAPI cultural festivals and events:</a:t>
            </a:r>
          </a:p>
          <a:p>
            <a:endParaRPr lang="en-US" baseline="0" dirty="0" smtClean="0"/>
          </a:p>
          <a:p>
            <a:r>
              <a:rPr lang="en-US" baseline="0" dirty="0" smtClean="0"/>
              <a:t>OC Japan Fair</a:t>
            </a:r>
          </a:p>
          <a:p>
            <a:r>
              <a:rPr lang="en-US" baseline="0" dirty="0" smtClean="0"/>
              <a:t>OC Night Market</a:t>
            </a:r>
          </a:p>
          <a:p>
            <a:r>
              <a:rPr lang="en-US" baseline="0" dirty="0" smtClean="0"/>
              <a:t>Tet Festival</a:t>
            </a:r>
            <a:endParaRPr lang="en-US" dirty="0"/>
          </a:p>
        </p:txBody>
      </p:sp>
      <p:sp>
        <p:nvSpPr>
          <p:cNvPr id="4" name="Slide Number Placeholder 3"/>
          <p:cNvSpPr>
            <a:spLocks noGrp="1"/>
          </p:cNvSpPr>
          <p:nvPr>
            <p:ph type="sldNum" sz="quarter" idx="10"/>
          </p:nvPr>
        </p:nvSpPr>
        <p:spPr/>
        <p:txBody>
          <a:bodyPr/>
          <a:lstStyle/>
          <a:p>
            <a:fld id="{1968F90A-618B-419B-85D4-BF815CA59A12}" type="slidenum">
              <a:rPr lang="en-US" smtClean="0"/>
              <a:t>10</a:t>
            </a:fld>
            <a:endParaRPr lang="en-US"/>
          </a:p>
        </p:txBody>
      </p:sp>
    </p:spTree>
    <p:extLst>
      <p:ext uri="{BB962C8B-B14F-4D97-AF65-F5344CB8AC3E}">
        <p14:creationId xmlns:p14="http://schemas.microsoft.com/office/powerpoint/2010/main" val="329705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help celebrate AAPI Heritage Month by reading and learning about the history of AAPI communities, particularly in Orange County.</a:t>
            </a:r>
          </a:p>
          <a:p>
            <a:endParaRPr lang="en-US" dirty="0" smtClean="0"/>
          </a:p>
          <a:p>
            <a:r>
              <a:rPr lang="en-US" dirty="0" smtClean="0"/>
              <a:t>You can explore historical moments by visiting online</a:t>
            </a:r>
            <a:r>
              <a:rPr lang="en-US" baseline="0" dirty="0" smtClean="0"/>
              <a:t> museums, attending events and discovering exhibits for AAPI communities.</a:t>
            </a:r>
          </a:p>
          <a:p>
            <a:endParaRPr lang="en-US" baseline="0" dirty="0" smtClean="0"/>
          </a:p>
          <a:p>
            <a:r>
              <a:rPr lang="en-US" baseline="0" dirty="0" smtClean="0"/>
              <a:t>You also learn about traditional Asian and Pacific Islander music and unique instruments.</a:t>
            </a:r>
          </a:p>
          <a:p>
            <a:endParaRPr lang="en-US" baseline="0" dirty="0" smtClean="0"/>
          </a:p>
          <a:p>
            <a:r>
              <a:rPr lang="en-US" baseline="0" dirty="0" smtClean="0"/>
              <a:t>And, you can support AAPI non-profit organizations that help those in the Asian American and Pacific Islander communities in Orange County.</a:t>
            </a:r>
            <a:endParaRPr lang="en-US" dirty="0"/>
          </a:p>
        </p:txBody>
      </p:sp>
      <p:sp>
        <p:nvSpPr>
          <p:cNvPr id="4" name="Slide Number Placeholder 3"/>
          <p:cNvSpPr>
            <a:spLocks noGrp="1"/>
          </p:cNvSpPr>
          <p:nvPr>
            <p:ph type="sldNum" sz="quarter" idx="10"/>
          </p:nvPr>
        </p:nvSpPr>
        <p:spPr/>
        <p:txBody>
          <a:bodyPr/>
          <a:lstStyle/>
          <a:p>
            <a:fld id="{1968F90A-618B-419B-85D4-BF815CA59A12}" type="slidenum">
              <a:rPr lang="en-US" smtClean="0"/>
              <a:t>11</a:t>
            </a:fld>
            <a:endParaRPr lang="en-US"/>
          </a:p>
        </p:txBody>
      </p:sp>
    </p:spTree>
    <p:extLst>
      <p:ext uri="{BB962C8B-B14F-4D97-AF65-F5344CB8AC3E}">
        <p14:creationId xmlns:p14="http://schemas.microsoft.com/office/powerpoint/2010/main" val="1669082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dirty="0" smtClean="0"/>
              <a:t>On October 5, 1978, President Jimmy Carter signed Resolution 1007, proclaiming the first ten days in May as ‘Asian/Pacific American Heritage Week’. In 1992, Congress passed Public Law 102-450, which called for the entire month of May to be recognized as Asian American Pacific Islander Heritage Month.</a:t>
            </a:r>
          </a:p>
          <a:p>
            <a:pPr>
              <a:buFontTx/>
              <a:buNone/>
            </a:pPr>
            <a:r>
              <a:rPr lang="en-US" dirty="0" smtClean="0"/>
              <a:t> </a:t>
            </a:r>
          </a:p>
          <a:p>
            <a:pPr>
              <a:buFontTx/>
              <a:buNone/>
            </a:pPr>
            <a:r>
              <a:rPr lang="en-US" dirty="0" smtClean="0"/>
              <a:t>The month of May was significant and selected for two reasons:</a:t>
            </a:r>
          </a:p>
          <a:p>
            <a:pPr marL="0" indent="0">
              <a:buFontTx/>
              <a:buNone/>
            </a:pPr>
            <a:r>
              <a:rPr lang="en-US" dirty="0" smtClean="0"/>
              <a:t>	1) To commemorate the arrival of the first known Japanese immigrant to the U.S. on May 7, 1843. </a:t>
            </a:r>
          </a:p>
          <a:p>
            <a:pPr marL="0" indent="0">
              <a:buFontTx/>
              <a:buNone/>
            </a:pPr>
            <a:r>
              <a:rPr lang="en-US" dirty="0" smtClean="0"/>
              <a:t>	2) To honor the completion of the transcontinental railroad on May 10, 1869 — the building of which up to 20,000 Chinese workers participated in. </a:t>
            </a:r>
          </a:p>
          <a:p>
            <a:endParaRPr lang="en-US" dirty="0"/>
          </a:p>
        </p:txBody>
      </p:sp>
      <p:sp>
        <p:nvSpPr>
          <p:cNvPr id="4" name="Slide Number Placeholder 3"/>
          <p:cNvSpPr>
            <a:spLocks noGrp="1"/>
          </p:cNvSpPr>
          <p:nvPr>
            <p:ph type="sldNum" sz="quarter" idx="10"/>
          </p:nvPr>
        </p:nvSpPr>
        <p:spPr/>
        <p:txBody>
          <a:bodyPr/>
          <a:lstStyle/>
          <a:p>
            <a:fld id="{1968F90A-618B-419B-85D4-BF815CA59A12}" type="slidenum">
              <a:rPr lang="en-US" smtClean="0"/>
              <a:t>2</a:t>
            </a:fld>
            <a:endParaRPr lang="en-US"/>
          </a:p>
        </p:txBody>
      </p:sp>
    </p:spTree>
    <p:extLst>
      <p:ext uri="{BB962C8B-B14F-4D97-AF65-F5344CB8AC3E}">
        <p14:creationId xmlns:p14="http://schemas.microsoft.com/office/powerpoint/2010/main" val="2329185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0"/>
              </a:spcBef>
              <a:spcAft>
                <a:spcPts val="0"/>
              </a:spcAft>
              <a:buFont typeface="Wingdings" panose="05000000000000000000" pitchFamily="2" charset="2"/>
              <a:buChar char="v"/>
            </a:pPr>
            <a:r>
              <a:rPr lang="en-US" dirty="0" smtClean="0">
                <a:effectLst/>
                <a:latin typeface="Calibri" panose="020F0502020204030204" pitchFamily="34" charset="0"/>
                <a:ea typeface="Calibri" panose="020F0502020204030204" pitchFamily="34" charset="0"/>
                <a:cs typeface="Calibri" panose="020F0502020204030204" pitchFamily="34" charset="0"/>
              </a:rPr>
              <a:t>There is an estimated 20 million Asian American and Pacific Islanders in the U.S. and they are the fastest-growing population in the United States.</a:t>
            </a:r>
          </a:p>
          <a:p>
            <a:pPr>
              <a:lnSpc>
                <a:spcPct val="107000"/>
              </a:lnSpc>
              <a:spcBef>
                <a:spcPts val="0"/>
              </a:spcBef>
              <a:spcAft>
                <a:spcPts val="0"/>
              </a:spcAft>
              <a:buFont typeface="Wingdings" panose="05000000000000000000" pitchFamily="2" charset="2"/>
              <a:buChar char="v"/>
            </a:pPr>
            <a:endParaRPr lang="en-US" dirty="0" smtClean="0">
              <a:effectLst/>
              <a:latin typeface="Calibri" panose="020F0502020204030204" pitchFamily="34" charset="0"/>
              <a:ea typeface="Calibri" panose="020F0502020204030204" pitchFamily="34" charset="0"/>
              <a:cs typeface="Calibri" panose="020F0502020204030204" pitchFamily="34" charset="0"/>
            </a:endParaRPr>
          </a:p>
          <a:p>
            <a:pPr marR="0" lvl="0">
              <a:lnSpc>
                <a:spcPct val="107000"/>
              </a:lnSpc>
              <a:spcBef>
                <a:spcPts val="0"/>
              </a:spcBef>
              <a:spcAft>
                <a:spcPts val="0"/>
              </a:spcAft>
              <a:buFont typeface="Wingdings" panose="05000000000000000000" pitchFamily="2" charset="2"/>
              <a:buChar char="v"/>
            </a:pPr>
            <a:r>
              <a:rPr lang="en-US" dirty="0" smtClean="0">
                <a:effectLst/>
                <a:latin typeface="Calibri" panose="020F0502020204030204" pitchFamily="34" charset="0"/>
                <a:ea typeface="Calibri" panose="020F0502020204030204" pitchFamily="34" charset="0"/>
                <a:cs typeface="Calibri" panose="020F0502020204030204" pitchFamily="34" charset="0"/>
              </a:rPr>
              <a:t>AAPIs represent over 30 countries</a:t>
            </a:r>
            <a:r>
              <a:rPr lang="en-US" baseline="30000" dirty="0" smtClean="0">
                <a:effectLst/>
                <a:latin typeface="Calibri" panose="020F0502020204030204" pitchFamily="34" charset="0"/>
                <a:ea typeface="Calibri" panose="020F0502020204030204" pitchFamily="34" charset="0"/>
                <a:cs typeface="Calibri" panose="020F0502020204030204" pitchFamily="34" charset="0"/>
              </a:rPr>
              <a:t> </a:t>
            </a:r>
            <a:r>
              <a:rPr lang="en-US" dirty="0" smtClean="0">
                <a:effectLst/>
                <a:latin typeface="Calibri" panose="020F0502020204030204" pitchFamily="34" charset="0"/>
                <a:ea typeface="Calibri" panose="020F0502020204030204" pitchFamily="34" charset="0"/>
                <a:cs typeface="Calibri" panose="020F0502020204030204" pitchFamily="34" charset="0"/>
              </a:rPr>
              <a:t>and ethnic groups that speak over 100 different languages.</a:t>
            </a:r>
          </a:p>
          <a:p>
            <a:pPr marR="0" lvl="0">
              <a:lnSpc>
                <a:spcPct val="107000"/>
              </a:lnSpc>
              <a:spcBef>
                <a:spcPts val="0"/>
              </a:spcBef>
              <a:spcAft>
                <a:spcPts val="0"/>
              </a:spcAft>
              <a:buFont typeface="Wingdings" panose="05000000000000000000" pitchFamily="2" charset="2"/>
              <a:buChar char="v"/>
            </a:pPr>
            <a:endParaRPr lang="en-US" dirty="0" smtClean="0">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0"/>
              </a:spcBef>
              <a:spcAft>
                <a:spcPts val="0"/>
              </a:spcAft>
              <a:buFont typeface="Wingdings" panose="05000000000000000000" pitchFamily="2" charset="2"/>
              <a:buChar char="v"/>
            </a:pPr>
            <a:r>
              <a:rPr lang="en-US" dirty="0" smtClean="0">
                <a:latin typeface="Calibri" panose="020F0502020204030204" pitchFamily="34" charset="0"/>
                <a:ea typeface="Calibri" panose="020F0502020204030204" pitchFamily="34" charset="0"/>
                <a:cs typeface="Calibri" panose="020F0502020204030204" pitchFamily="34" charset="0"/>
              </a:rPr>
              <a:t>Asian Americans are the most rapidly growing segment of the U.S. labor force, with considerable occupational diversity across groups.</a:t>
            </a:r>
          </a:p>
          <a:p>
            <a:pPr>
              <a:lnSpc>
                <a:spcPct val="107000"/>
              </a:lnSpc>
              <a:spcBef>
                <a:spcPts val="0"/>
              </a:spcBef>
              <a:spcAft>
                <a:spcPts val="0"/>
              </a:spcAft>
              <a:buFont typeface="Wingdings" panose="05000000000000000000" pitchFamily="2" charset="2"/>
              <a:buChar char="v"/>
            </a:pPr>
            <a:endParaRPr lang="en-US" dirty="0" smtClean="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0"/>
              </a:spcBef>
              <a:spcAft>
                <a:spcPts val="0"/>
              </a:spcAft>
              <a:buFont typeface="Wingdings" panose="05000000000000000000" pitchFamily="2" charset="2"/>
              <a:buChar char="v"/>
            </a:pPr>
            <a:r>
              <a:rPr lang="en-US" dirty="0" smtClean="0">
                <a:latin typeface="Calibri" panose="020F0502020204030204" pitchFamily="34" charset="0"/>
                <a:ea typeface="Calibri" panose="020F0502020204030204" pitchFamily="34" charset="0"/>
                <a:cs typeface="Calibri" panose="020F0502020204030204" pitchFamily="34" charset="0"/>
              </a:rPr>
              <a:t>Since 2008, there have been more immigrants coming from Asia than from any other region in the world.</a:t>
            </a:r>
            <a:endParaRPr lang="en-US" dirty="0" smtClean="0">
              <a:effectLst/>
              <a:latin typeface="Calibri" panose="020F0502020204030204" pitchFamily="34" charset="0"/>
              <a:ea typeface="Calibri" panose="020F0502020204030204" pitchFamily="34" charset="0"/>
              <a:cs typeface="Calibri" panose="020F0502020204030204" pitchFamily="34"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1968F90A-618B-419B-85D4-BF815CA59A12}" type="slidenum">
              <a:rPr lang="en-US" smtClean="0"/>
              <a:t>3</a:t>
            </a:fld>
            <a:endParaRPr lang="en-US"/>
          </a:p>
        </p:txBody>
      </p:sp>
    </p:spTree>
    <p:extLst>
      <p:ext uri="{BB962C8B-B14F-4D97-AF65-F5344CB8AC3E}">
        <p14:creationId xmlns:p14="http://schemas.microsoft.com/office/powerpoint/2010/main" val="2743161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California has the largest Asian American population in the U.S and Orange County has an estimated AAPI population of nearly 600,000.</a:t>
            </a:r>
          </a:p>
          <a:p>
            <a:endParaRPr lang="en-US" dirty="0" smtClean="0"/>
          </a:p>
          <a:p>
            <a:r>
              <a:rPr lang="en-US" dirty="0" smtClean="0"/>
              <a:t>At</a:t>
            </a:r>
            <a:r>
              <a:rPr lang="en-US" baseline="0" dirty="0" smtClean="0"/>
              <a:t> the last OC Fair held in 2019, survey results showed that 16% of respondents identified as AAPI…</a:t>
            </a:r>
          </a:p>
          <a:p>
            <a:endParaRPr lang="en-US" baseline="0" dirty="0" smtClean="0"/>
          </a:p>
          <a:p>
            <a:r>
              <a:rPr lang="en-US" baseline="0" dirty="0" smtClean="0"/>
              <a:t>…and approximately 12% of the OC Fair &amp; Event Center civil service staff identify as AAPI.</a:t>
            </a:r>
          </a:p>
        </p:txBody>
      </p:sp>
      <p:sp>
        <p:nvSpPr>
          <p:cNvPr id="4" name="Slide Number Placeholder 3"/>
          <p:cNvSpPr>
            <a:spLocks noGrp="1"/>
          </p:cNvSpPr>
          <p:nvPr>
            <p:ph type="sldNum" sz="quarter" idx="10"/>
          </p:nvPr>
        </p:nvSpPr>
        <p:spPr/>
        <p:txBody>
          <a:bodyPr/>
          <a:lstStyle/>
          <a:p>
            <a:fld id="{1968F90A-618B-419B-85D4-BF815CA59A12}" type="slidenum">
              <a:rPr lang="en-US" smtClean="0"/>
              <a:t>4</a:t>
            </a:fld>
            <a:endParaRPr lang="en-US"/>
          </a:p>
        </p:txBody>
      </p:sp>
    </p:spTree>
    <p:extLst>
      <p:ext uri="{BB962C8B-B14F-4D97-AF65-F5344CB8AC3E}">
        <p14:creationId xmlns:p14="http://schemas.microsoft.com/office/powerpoint/2010/main" val="1149427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nSpc>
                <a:spcPct val="107000"/>
              </a:lnSpc>
              <a:spcBef>
                <a:spcPts val="0"/>
              </a:spcBef>
              <a:spcAft>
                <a:spcPts val="0"/>
              </a:spcAft>
              <a:buFont typeface="Wingdings" panose="05000000000000000000" pitchFamily="2" charset="2"/>
              <a:buChar char="v"/>
            </a:pPr>
            <a:r>
              <a:rPr lang="en-US" sz="1200" b="1" dirty="0" smtClean="0"/>
              <a:t>A.G. Kawamura </a:t>
            </a:r>
            <a:r>
              <a:rPr lang="en-US" sz="1200" dirty="0" smtClean="0"/>
              <a:t>is a 3rd generation fruit and vegetable grower and shipper from Southern California. He is the former Secretary of the California Department of Food and Agriculture (2003-2010). He has worked in innovative ways to provide fresh produce to local food banks through his non-profit, Solutions For Urban Agriculture. </a:t>
            </a:r>
            <a:r>
              <a:rPr lang="en-US" sz="1200" dirty="0" smtClean="0">
                <a:latin typeface="Arial" panose="020B0604020202020204" pitchFamily="34" charset="0"/>
                <a:ea typeface="Calibri" panose="020F0502020204030204" pitchFamily="34" charset="0"/>
                <a:cs typeface="Arial" panose="020B0604020202020204" pitchFamily="34" charset="0"/>
              </a:rPr>
              <a:t/>
            </a:r>
            <a:br>
              <a:rPr lang="en-US" sz="1200" dirty="0" smtClean="0">
                <a:latin typeface="Arial" panose="020B0604020202020204" pitchFamily="34" charset="0"/>
                <a:ea typeface="Calibri" panose="020F0502020204030204" pitchFamily="34" charset="0"/>
                <a:cs typeface="Arial" panose="020B0604020202020204" pitchFamily="34" charset="0"/>
              </a:rPr>
            </a:br>
            <a:endParaRPr lang="en-US" sz="1200" dirty="0" smtClean="0">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buFont typeface="Wingdings" panose="05000000000000000000" pitchFamily="2" charset="2"/>
              <a:buChar char="v"/>
            </a:pPr>
            <a:r>
              <a:rPr lang="en-US" sz="1200" b="1" dirty="0" err="1" smtClean="0"/>
              <a:t>Tsurumatsu</a:t>
            </a:r>
            <a:r>
              <a:rPr lang="en-US" sz="1200" b="1" dirty="0" smtClean="0"/>
              <a:t> “T.M.” </a:t>
            </a:r>
            <a:r>
              <a:rPr lang="en-US" sz="1200" b="1" dirty="0" err="1" smtClean="0"/>
              <a:t>Asari</a:t>
            </a:r>
            <a:r>
              <a:rPr lang="en-US" sz="1200" b="1" dirty="0" smtClean="0"/>
              <a:t> </a:t>
            </a:r>
            <a:r>
              <a:rPr lang="en-US" sz="1200" dirty="0" smtClean="0"/>
              <a:t>was the first documented Japanese immigrant in </a:t>
            </a:r>
            <a:r>
              <a:rPr lang="en-US" sz="1200" dirty="0" err="1" smtClean="0"/>
              <a:t>Wintersburg</a:t>
            </a:r>
            <a:r>
              <a:rPr lang="en-US" sz="1200" dirty="0" smtClean="0"/>
              <a:t>, California (Huntington Beach). </a:t>
            </a:r>
            <a:r>
              <a:rPr lang="en-US" sz="1200" dirty="0" err="1" smtClean="0"/>
              <a:t>Asari</a:t>
            </a:r>
            <a:r>
              <a:rPr lang="en-US" sz="1200" dirty="0" smtClean="0"/>
              <a:t> was already a successful sugar beet and alfalfa farmer and merchant by the time he opened the </a:t>
            </a:r>
            <a:r>
              <a:rPr lang="en-US" sz="1200" dirty="0" err="1" smtClean="0"/>
              <a:t>Asari</a:t>
            </a:r>
            <a:r>
              <a:rPr lang="en-US" sz="1200" dirty="0" smtClean="0"/>
              <a:t> Goldfish Hatchery and tried his hand at goldfish farming.</a:t>
            </a:r>
            <a:r>
              <a:rPr lang="en-US" sz="1200" dirty="0" smtClean="0">
                <a:effectLst/>
                <a:latin typeface="Arial" panose="020B0604020202020204" pitchFamily="34" charset="0"/>
                <a:ea typeface="Arial" panose="020B0604020202020204" pitchFamily="34" charset="0"/>
              </a:rPr>
              <a:t/>
            </a:r>
            <a:br>
              <a:rPr lang="en-US" sz="1200" dirty="0" smtClean="0">
                <a:effectLst/>
                <a:latin typeface="Arial" panose="020B0604020202020204" pitchFamily="34" charset="0"/>
                <a:ea typeface="Arial" panose="020B0604020202020204" pitchFamily="34" charset="0"/>
              </a:rPr>
            </a:br>
            <a:endParaRPr lang="en-US" sz="1200" dirty="0" smtClean="0">
              <a:effectLst/>
              <a:latin typeface="Arial" panose="020B0604020202020204" pitchFamily="34" charset="0"/>
              <a:ea typeface="Arial" panose="020B0604020202020204" pitchFamily="34" charset="0"/>
            </a:endParaRPr>
          </a:p>
          <a:p>
            <a:pPr marR="0" lvl="0">
              <a:lnSpc>
                <a:spcPct val="107000"/>
              </a:lnSpc>
              <a:spcBef>
                <a:spcPts val="0"/>
              </a:spcBef>
              <a:spcAft>
                <a:spcPts val="0"/>
              </a:spcAft>
              <a:buFont typeface="Wingdings" panose="05000000000000000000" pitchFamily="2" charset="2"/>
              <a:buChar char="v"/>
            </a:pPr>
            <a:r>
              <a:rPr lang="en-US" sz="1200" dirty="0" smtClean="0"/>
              <a:t>Founded by </a:t>
            </a:r>
            <a:r>
              <a:rPr lang="en-US" sz="1200" b="1" dirty="0" err="1" smtClean="0"/>
              <a:t>Teruo</a:t>
            </a:r>
            <a:r>
              <a:rPr lang="en-US" sz="1200" b="1" dirty="0" smtClean="0"/>
              <a:t> Tanaka</a:t>
            </a:r>
            <a:r>
              <a:rPr lang="en-US" sz="1200" dirty="0" smtClean="0"/>
              <a:t>,  Tanaka Farms is family owned and operated and has been in existence for over 100 years. Tanaka Farms, currently located in Irvine, </a:t>
            </a:r>
            <a:r>
              <a:rPr lang="en-US" sz="1200" i="1" dirty="0" smtClean="0"/>
              <a:t>“strives to provide quality produce and to educate the community on the values of healthy eating</a:t>
            </a:r>
            <a:r>
              <a:rPr lang="en-US" sz="1200" dirty="0" smtClean="0"/>
              <a:t>“. </a:t>
            </a:r>
            <a:endParaRPr lang="en-US" sz="1200" dirty="0" smtClean="0"/>
          </a:p>
        </p:txBody>
      </p:sp>
      <p:sp>
        <p:nvSpPr>
          <p:cNvPr id="4" name="Slide Number Placeholder 3"/>
          <p:cNvSpPr>
            <a:spLocks noGrp="1"/>
          </p:cNvSpPr>
          <p:nvPr>
            <p:ph type="sldNum" sz="quarter" idx="10"/>
          </p:nvPr>
        </p:nvSpPr>
        <p:spPr/>
        <p:txBody>
          <a:bodyPr/>
          <a:lstStyle/>
          <a:p>
            <a:fld id="{1968F90A-618B-419B-85D4-BF815CA59A12}" type="slidenum">
              <a:rPr lang="en-US" smtClean="0"/>
              <a:t>5</a:t>
            </a:fld>
            <a:endParaRPr lang="en-US"/>
          </a:p>
        </p:txBody>
      </p:sp>
    </p:spTree>
    <p:extLst>
      <p:ext uri="{BB962C8B-B14F-4D97-AF65-F5344CB8AC3E}">
        <p14:creationId xmlns:p14="http://schemas.microsoft.com/office/powerpoint/2010/main" val="1603343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nSpc>
                <a:spcPct val="107000"/>
              </a:lnSpc>
              <a:spcBef>
                <a:spcPts val="0"/>
              </a:spcBef>
              <a:spcAft>
                <a:spcPts val="0"/>
              </a:spcAft>
              <a:buFont typeface="Wingdings" panose="05000000000000000000" pitchFamily="2" charset="2"/>
              <a:buChar char="v"/>
            </a:pPr>
            <a:r>
              <a:rPr lang="en-US" sz="1200" dirty="0" smtClean="0">
                <a:effectLst/>
                <a:latin typeface="Arial" panose="020B0604020202020204" pitchFamily="34" charset="0"/>
                <a:ea typeface="Calibri" panose="020F0502020204030204" pitchFamily="34" charset="0"/>
                <a:cs typeface="Arial" panose="020B0604020202020204" pitchFamily="34" charset="0"/>
              </a:rPr>
              <a:t>In honor of Heroes Hall, we recognize the many AAPI veterans who hav</a:t>
            </a:r>
            <a:r>
              <a:rPr lang="en-US" sz="1200" baseline="0" dirty="0" smtClean="0">
                <a:effectLst/>
                <a:latin typeface="Arial" panose="020B0604020202020204" pitchFamily="34" charset="0"/>
                <a:ea typeface="Calibri" panose="020F0502020204030204" pitchFamily="34" charset="0"/>
                <a:cs typeface="Arial" panose="020B0604020202020204" pitchFamily="34" charset="0"/>
              </a:rPr>
              <a:t>e served our country from Orange County.</a:t>
            </a:r>
          </a:p>
          <a:p>
            <a:pPr marR="0" lvl="0">
              <a:lnSpc>
                <a:spcPct val="107000"/>
              </a:lnSpc>
              <a:spcBef>
                <a:spcPts val="0"/>
              </a:spcBef>
              <a:spcAft>
                <a:spcPts val="0"/>
              </a:spcAft>
              <a:buFont typeface="Wingdings" panose="05000000000000000000" pitchFamily="2" charset="2"/>
              <a:buChar char="v"/>
            </a:pPr>
            <a:endParaRPr lang="en-US" sz="1200" baseline="0" dirty="0" smtClean="0">
              <a:effectLst/>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buFont typeface="Wingdings" panose="05000000000000000000" pitchFamily="2" charset="2"/>
              <a:buChar char="v"/>
            </a:pPr>
            <a:r>
              <a:rPr lang="en-US" sz="1200" dirty="0" smtClean="0">
                <a:effectLst/>
                <a:latin typeface="Arial" panose="020B0604020202020204" pitchFamily="34" charset="0"/>
                <a:ea typeface="Calibri" panose="020F0502020204030204" pitchFamily="34" charset="0"/>
                <a:cs typeface="Arial" panose="020B0604020202020204" pitchFamily="34" charset="0"/>
              </a:rPr>
              <a:t>During Worl</a:t>
            </a:r>
            <a:r>
              <a:rPr lang="en-US" sz="1200" dirty="0" smtClean="0">
                <a:latin typeface="Arial" panose="020B0604020202020204" pitchFamily="34" charset="0"/>
                <a:ea typeface="Calibri" panose="020F0502020204030204" pitchFamily="34" charset="0"/>
                <a:cs typeface="Arial" panose="020B0604020202020204" pitchFamily="34" charset="0"/>
              </a:rPr>
              <a:t>d War II, t</a:t>
            </a:r>
            <a:r>
              <a:rPr lang="en-US" sz="1200" dirty="0" smtClean="0">
                <a:effectLst/>
                <a:latin typeface="Arial" panose="020B0604020202020204" pitchFamily="34" charset="0"/>
                <a:ea typeface="Calibri" panose="020F0502020204030204" pitchFamily="34" charset="0"/>
                <a:cs typeface="Arial" panose="020B0604020202020204" pitchFamily="34" charset="0"/>
              </a:rPr>
              <a:t>he </a:t>
            </a:r>
            <a:r>
              <a:rPr lang="en-US" sz="1200" b="1" dirty="0" smtClean="0">
                <a:effectLst/>
                <a:latin typeface="Arial" panose="020B0604020202020204" pitchFamily="34" charset="0"/>
                <a:ea typeface="Calibri" panose="020F0502020204030204" pitchFamily="34" charset="0"/>
                <a:cs typeface="Arial" panose="020B0604020202020204" pitchFamily="34" charset="0"/>
              </a:rPr>
              <a:t>442nd Regimental Combat Team</a:t>
            </a:r>
            <a:r>
              <a:rPr lang="en-US" sz="1200" dirty="0" smtClean="0">
                <a:effectLst/>
                <a:latin typeface="Arial" panose="020B0604020202020204" pitchFamily="34" charset="0"/>
                <a:ea typeface="Calibri" panose="020F0502020204030204" pitchFamily="34" charset="0"/>
                <a:cs typeface="Arial" panose="020B0604020202020204" pitchFamily="34" charset="0"/>
              </a:rPr>
              <a:t>, made up entirely of Japanese Americans, was </a:t>
            </a:r>
            <a:r>
              <a:rPr lang="en-US" sz="1200" dirty="0" smtClean="0">
                <a:effectLst/>
                <a:latin typeface="Arial" panose="020B0604020202020204" pitchFamily="34" charset="0"/>
                <a:ea typeface="Arial" panose="020B0604020202020204" pitchFamily="34" charset="0"/>
                <a:cs typeface="Arial" panose="020B0604020202020204" pitchFamily="34" charset="0"/>
              </a:rPr>
              <a:t>the most highly decorated unit in the history of American warfare for its size and length of service</a:t>
            </a:r>
            <a:r>
              <a:rPr lang="en-US" sz="1200" dirty="0" smtClean="0">
                <a:latin typeface="Arial" panose="020B0604020202020204" pitchFamily="34" charset="0"/>
                <a:ea typeface="Calibri" panose="020F0502020204030204" pitchFamily="34" charset="0"/>
                <a:cs typeface="Arial" panose="020B0604020202020204" pitchFamily="34" charset="0"/>
              </a:rPr>
              <a:t>. With more than 18,000 medals and honors awarded to the 14,000 who served, the 442nd is known today as the Purple Heart Battalion.</a:t>
            </a:r>
            <a:br>
              <a:rPr lang="en-US" sz="1200" dirty="0" smtClean="0">
                <a:latin typeface="Arial" panose="020B0604020202020204" pitchFamily="34" charset="0"/>
                <a:ea typeface="Calibri" panose="020F0502020204030204" pitchFamily="34" charset="0"/>
                <a:cs typeface="Arial" panose="020B0604020202020204" pitchFamily="34" charset="0"/>
              </a:rPr>
            </a:br>
            <a:endParaRPr lang="en-US" sz="1200" dirty="0" smtClean="0">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buFont typeface="Wingdings" panose="05000000000000000000" pitchFamily="2" charset="2"/>
              <a:buChar char="v"/>
            </a:pPr>
            <a:r>
              <a:rPr lang="en-US" sz="1200" b="1" dirty="0" smtClean="0">
                <a:effectLst/>
                <a:latin typeface="Arial" panose="020B0604020202020204" pitchFamily="34" charset="0"/>
                <a:ea typeface="Arial" panose="020B0604020202020204" pitchFamily="34" charset="0"/>
              </a:rPr>
              <a:t>Kazuo Masuda</a:t>
            </a:r>
            <a:r>
              <a:rPr lang="en-US" sz="1200" dirty="0" smtClean="0">
                <a:effectLst/>
                <a:latin typeface="Arial" panose="020B0604020202020204" pitchFamily="34" charset="0"/>
                <a:ea typeface="Arial" panose="020B0604020202020204" pitchFamily="34" charset="0"/>
              </a:rPr>
              <a:t>, an Orange County native, was assigned to 442nd RCT. He was killed durin</a:t>
            </a:r>
            <a:r>
              <a:rPr lang="en-US" sz="1200" dirty="0" smtClean="0">
                <a:latin typeface="Arial" panose="020B0604020202020204" pitchFamily="34" charset="0"/>
                <a:ea typeface="Arial" panose="020B0604020202020204" pitchFamily="34" charset="0"/>
              </a:rPr>
              <a:t>g a battle in Italy </a:t>
            </a:r>
            <a:r>
              <a:rPr lang="en-US" sz="1200" dirty="0" smtClean="0">
                <a:effectLst/>
                <a:latin typeface="Arial" panose="020B0604020202020204" pitchFamily="34" charset="0"/>
                <a:ea typeface="Arial" panose="020B0604020202020204" pitchFamily="34" charset="0"/>
              </a:rPr>
              <a:t>while providing cover for his comrades to escape. He was awarded the Distinguished Service Cross posthumously for extraordinary heroism. </a:t>
            </a:r>
            <a:r>
              <a:rPr lang="en-US" sz="1200" dirty="0" err="1" smtClean="0">
                <a:effectLst/>
                <a:latin typeface="Arial" panose="020B0604020202020204" pitchFamily="34" charset="0"/>
                <a:ea typeface="Arial" panose="020B0604020202020204" pitchFamily="34" charset="0"/>
              </a:rPr>
              <a:t>Kazua</a:t>
            </a:r>
            <a:r>
              <a:rPr lang="en-US" sz="1200" dirty="0" smtClean="0">
                <a:effectLst/>
                <a:latin typeface="Arial" panose="020B0604020202020204" pitchFamily="34" charset="0"/>
                <a:ea typeface="Arial" panose="020B0604020202020204" pitchFamily="34" charset="0"/>
              </a:rPr>
              <a:t> Masuda Middle School in Fountain Valley was dedicated in his honor in 1975. A plaque with his commendation can be found in the Heroes Hall Walk of Honor. </a:t>
            </a:r>
            <a:br>
              <a:rPr lang="en-US" sz="1200" dirty="0" smtClean="0">
                <a:effectLst/>
                <a:latin typeface="Arial" panose="020B0604020202020204" pitchFamily="34" charset="0"/>
                <a:ea typeface="Arial" panose="020B0604020202020204" pitchFamily="34" charset="0"/>
              </a:rPr>
            </a:br>
            <a:endParaRPr lang="en-US" sz="1200" dirty="0" smtClean="0">
              <a:effectLst/>
              <a:latin typeface="Arial" panose="020B0604020202020204" pitchFamily="34" charset="0"/>
              <a:ea typeface="Arial" panose="020B0604020202020204" pitchFamily="34" charset="0"/>
            </a:endParaRPr>
          </a:p>
          <a:p>
            <a:pPr marR="0" lvl="0">
              <a:lnSpc>
                <a:spcPct val="107000"/>
              </a:lnSpc>
              <a:spcBef>
                <a:spcPts val="0"/>
              </a:spcBef>
              <a:spcAft>
                <a:spcPts val="0"/>
              </a:spcAft>
              <a:buFont typeface="Wingdings" panose="05000000000000000000" pitchFamily="2" charset="2"/>
              <a:buChar char="v"/>
            </a:pPr>
            <a:r>
              <a:rPr lang="en-US" sz="1200" b="1" dirty="0" smtClean="0">
                <a:effectLst/>
                <a:latin typeface="Arial" panose="020B0604020202020204" pitchFamily="34" charset="0"/>
                <a:ea typeface="Arial" panose="020B0604020202020204" pitchFamily="34" charset="0"/>
              </a:rPr>
              <a:t>Filipino</a:t>
            </a:r>
            <a:r>
              <a:rPr lang="en-US" sz="1200" dirty="0" smtClean="0">
                <a:effectLst/>
                <a:latin typeface="Arial" panose="020B0604020202020204" pitchFamily="34" charset="0"/>
                <a:ea typeface="Arial" panose="020B0604020202020204" pitchFamily="34" charset="0"/>
              </a:rPr>
              <a:t> soldiers and civilians fought along American troops in the Philippines during WWII. </a:t>
            </a:r>
            <a:r>
              <a:rPr lang="en-US" sz="1200" dirty="0" smtClean="0">
                <a:latin typeface="Arial" panose="020B0604020202020204" pitchFamily="34" charset="0"/>
                <a:ea typeface="Arial" panose="020B0604020202020204" pitchFamily="34" charset="0"/>
              </a:rPr>
              <a:t>An estimated one million Filipinos lost their lives in the war. </a:t>
            </a:r>
            <a:r>
              <a:rPr lang="en-US" dirty="0" smtClean="0">
                <a:latin typeface="Arial" panose="020B0604020202020204" pitchFamily="34" charset="0"/>
                <a:ea typeface="Calibri" panose="020F0502020204030204" pitchFamily="34" charset="0"/>
                <a:cs typeface="Arial" panose="020B0604020202020204" pitchFamily="34" charset="0"/>
              </a:rPr>
              <a:t/>
            </a:r>
            <a:br>
              <a:rPr lang="en-US" dirty="0" smtClean="0">
                <a:latin typeface="Arial" panose="020B0604020202020204" pitchFamily="34" charset="0"/>
                <a:ea typeface="Calibri" panose="020F0502020204030204" pitchFamily="34" charset="0"/>
                <a:cs typeface="Arial" panose="020B0604020202020204" pitchFamily="34" charset="0"/>
              </a:rPr>
            </a:br>
            <a:endParaRPr lang="en-US" sz="1200" dirty="0" smtClean="0">
              <a:latin typeface="Arial" panose="020B0604020202020204" pitchFamily="34" charset="0"/>
              <a:ea typeface="Calibri" panose="020F0502020204030204" pitchFamily="34" charset="0"/>
              <a:cs typeface="Arial" panose="020B0604020202020204" pitchFamily="34" charset="0"/>
            </a:endParaRPr>
          </a:p>
          <a:p>
            <a:endParaRPr lang="en-US" sz="1200"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1968F90A-618B-419B-85D4-BF815CA59A12}" type="slidenum">
              <a:rPr lang="en-US" smtClean="0"/>
              <a:t>6</a:t>
            </a:fld>
            <a:endParaRPr lang="en-US"/>
          </a:p>
        </p:txBody>
      </p:sp>
    </p:spTree>
    <p:extLst>
      <p:ext uri="{BB962C8B-B14F-4D97-AF65-F5344CB8AC3E}">
        <p14:creationId xmlns:p14="http://schemas.microsoft.com/office/powerpoint/2010/main" val="3274666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AAPI community is well represented in political leadership in</a:t>
            </a:r>
            <a:r>
              <a:rPr lang="en-US" baseline="0" dirty="0" smtClean="0"/>
              <a:t> Orange County including:</a:t>
            </a:r>
          </a:p>
          <a:p>
            <a:endParaRPr lang="en-US" baseline="0" dirty="0" smtClean="0"/>
          </a:p>
          <a:p>
            <a:r>
              <a:rPr lang="en-US" baseline="0" dirty="0" smtClean="0"/>
              <a:t>Congresswoman Michelle Steel, 48</a:t>
            </a:r>
            <a:r>
              <a:rPr lang="en-US" baseline="30000" dirty="0" smtClean="0"/>
              <a:t>th</a:t>
            </a:r>
            <a:r>
              <a:rPr lang="en-US" baseline="0" dirty="0" smtClean="0"/>
              <a:t> District</a:t>
            </a:r>
          </a:p>
          <a:p>
            <a:r>
              <a:rPr lang="en-US" baseline="0" dirty="0" smtClean="0"/>
              <a:t>Congresswoman Young Kim, 39</a:t>
            </a:r>
            <a:r>
              <a:rPr lang="en-US" baseline="30000" dirty="0" smtClean="0"/>
              <a:t>th</a:t>
            </a:r>
            <a:r>
              <a:rPr lang="en-US" baseline="0" dirty="0" smtClean="0"/>
              <a:t> District</a:t>
            </a:r>
          </a:p>
          <a:p>
            <a:r>
              <a:rPr lang="en-US" baseline="0" dirty="0" smtClean="0"/>
              <a:t>State Senator Dave Min, 37</a:t>
            </a:r>
            <a:r>
              <a:rPr lang="en-US" baseline="30000" dirty="0" smtClean="0"/>
              <a:t>th</a:t>
            </a:r>
            <a:r>
              <a:rPr lang="en-US" baseline="0" dirty="0" smtClean="0"/>
              <a:t> District</a:t>
            </a:r>
          </a:p>
          <a:p>
            <a:r>
              <a:rPr lang="en-US" baseline="0" dirty="0" smtClean="0"/>
              <a:t>State Assemblyman Philip Chen, 55</a:t>
            </a:r>
            <a:r>
              <a:rPr lang="en-US" baseline="30000" dirty="0" smtClean="0"/>
              <a:t>th</a:t>
            </a:r>
            <a:r>
              <a:rPr lang="en-US" baseline="0" dirty="0" smtClean="0"/>
              <a:t> District</a:t>
            </a:r>
          </a:p>
          <a:p>
            <a:r>
              <a:rPr lang="en-US" baseline="0" dirty="0" smtClean="0"/>
              <a:t>State Assemblyman Stephen Choi, 68</a:t>
            </a:r>
            <a:r>
              <a:rPr lang="en-US" baseline="30000" dirty="0" smtClean="0"/>
              <a:t>th</a:t>
            </a:r>
            <a:r>
              <a:rPr lang="en-US" baseline="0" dirty="0" smtClean="0"/>
              <a:t> District</a:t>
            </a:r>
          </a:p>
          <a:p>
            <a:r>
              <a:rPr lang="en-US" baseline="0" dirty="0" smtClean="0"/>
              <a:t>State Assemblywoman Janet Nguyen, 72</a:t>
            </a:r>
            <a:r>
              <a:rPr lang="en-US" baseline="30000" dirty="0" smtClean="0"/>
              <a:t>nd</a:t>
            </a:r>
            <a:r>
              <a:rPr lang="en-US" baseline="0" dirty="0" smtClean="0"/>
              <a:t> District</a:t>
            </a:r>
          </a:p>
          <a:p>
            <a:r>
              <a:rPr lang="en-US" baseline="0" dirty="0" smtClean="0"/>
              <a:t>OC Supervisor Andrew Do, 1</a:t>
            </a:r>
            <a:r>
              <a:rPr lang="en-US" baseline="30000" dirty="0" smtClean="0"/>
              <a:t>st</a:t>
            </a:r>
            <a:r>
              <a:rPr lang="en-US" baseline="0" dirty="0" smtClean="0"/>
              <a:t> District</a:t>
            </a:r>
          </a:p>
          <a:p>
            <a:r>
              <a:rPr lang="en-US" baseline="0" dirty="0" smtClean="0"/>
              <a:t>And</a:t>
            </a:r>
          </a:p>
          <a:p>
            <a:r>
              <a:rPr lang="en-US" baseline="0" dirty="0" smtClean="0"/>
              <a:t>OC Supervisor Lisa Bartlett, 5</a:t>
            </a:r>
            <a:r>
              <a:rPr lang="en-US" baseline="30000" dirty="0" smtClean="0"/>
              <a:t>th</a:t>
            </a:r>
            <a:r>
              <a:rPr lang="en-US" baseline="0" dirty="0" smtClean="0"/>
              <a:t> District</a:t>
            </a:r>
            <a:endParaRPr lang="en-US" dirty="0"/>
          </a:p>
        </p:txBody>
      </p:sp>
      <p:sp>
        <p:nvSpPr>
          <p:cNvPr id="4" name="Slide Number Placeholder 3"/>
          <p:cNvSpPr>
            <a:spLocks noGrp="1"/>
          </p:cNvSpPr>
          <p:nvPr>
            <p:ph type="sldNum" sz="quarter" idx="10"/>
          </p:nvPr>
        </p:nvSpPr>
        <p:spPr/>
        <p:txBody>
          <a:bodyPr/>
          <a:lstStyle/>
          <a:p>
            <a:fld id="{1968F90A-618B-419B-85D4-BF815CA59A12}" type="slidenum">
              <a:rPr lang="en-US" smtClean="0"/>
              <a:t>7</a:t>
            </a:fld>
            <a:endParaRPr lang="en-US"/>
          </a:p>
        </p:txBody>
      </p:sp>
    </p:spTree>
    <p:extLst>
      <p:ext uri="{BB962C8B-B14F-4D97-AF65-F5344CB8AC3E}">
        <p14:creationId xmlns:p14="http://schemas.microsoft.com/office/powerpoint/2010/main" val="4043650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Other top AAPI leaders in Orange County include:</a:t>
            </a:r>
          </a:p>
          <a:p>
            <a:endParaRPr lang="en-US" baseline="0" dirty="0" smtClean="0"/>
          </a:p>
          <a:p>
            <a:r>
              <a:rPr lang="en-US" baseline="0" dirty="0" smtClean="0"/>
              <a:t>Dr. Clayton Chau – Director of the OC Health Care Agency</a:t>
            </a:r>
          </a:p>
          <a:p>
            <a:r>
              <a:rPr lang="en-US" baseline="0" dirty="0" err="1" smtClean="0"/>
              <a:t>Kirti</a:t>
            </a:r>
            <a:r>
              <a:rPr lang="en-US" baseline="0" dirty="0" smtClean="0"/>
              <a:t> </a:t>
            </a:r>
            <a:r>
              <a:rPr lang="en-US" baseline="0" dirty="0" err="1" smtClean="0"/>
              <a:t>Mutatkar</a:t>
            </a:r>
            <a:r>
              <a:rPr lang="en-US" baseline="0" dirty="0" smtClean="0"/>
              <a:t> – President and CEO of the United Agribusiness League</a:t>
            </a:r>
          </a:p>
          <a:p>
            <a:r>
              <a:rPr lang="en-US" baseline="0" dirty="0" err="1" smtClean="0"/>
              <a:t>Manjusha</a:t>
            </a:r>
            <a:r>
              <a:rPr lang="en-US" baseline="0" dirty="0" smtClean="0"/>
              <a:t> </a:t>
            </a:r>
            <a:r>
              <a:rPr lang="en-US" baseline="0" dirty="0" err="1" smtClean="0"/>
              <a:t>Kilkarni</a:t>
            </a:r>
            <a:r>
              <a:rPr lang="en-US" baseline="0" dirty="0" smtClean="0"/>
              <a:t> – Executive Director of the Asian Pacific Policy and Planning Council</a:t>
            </a:r>
          </a:p>
          <a:p>
            <a:r>
              <a:rPr lang="en-US" baseline="0" dirty="0" err="1" smtClean="0"/>
              <a:t>Alisi</a:t>
            </a:r>
            <a:r>
              <a:rPr lang="en-US" baseline="0" dirty="0" smtClean="0"/>
              <a:t> </a:t>
            </a:r>
            <a:r>
              <a:rPr lang="en-US" baseline="0" dirty="0" err="1" smtClean="0"/>
              <a:t>Tulua</a:t>
            </a:r>
            <a:r>
              <a:rPr lang="en-US" baseline="0" dirty="0" smtClean="0"/>
              <a:t> – serves with the OC Asian and Pacific Islander Community Alliance and the National Coalition for Asian Pacific American Community Development</a:t>
            </a:r>
          </a:p>
          <a:p>
            <a:r>
              <a:rPr lang="en-US" baseline="0" dirty="0" smtClean="0"/>
              <a:t>Dean Kim – manager of the OC Baking Company, supplying bread to over 100 restaurants in Orange County.</a:t>
            </a:r>
          </a:p>
          <a:p>
            <a:r>
              <a:rPr lang="en-US" baseline="0" dirty="0" smtClean="0"/>
              <a:t>David Sun and John </a:t>
            </a:r>
            <a:r>
              <a:rPr lang="en-US" baseline="0" dirty="0" err="1" smtClean="0"/>
              <a:t>Tu</a:t>
            </a:r>
            <a:r>
              <a:rPr lang="en-US" baseline="0" dirty="0" smtClean="0"/>
              <a:t> – co-founders of Kingston Technology Co.</a:t>
            </a:r>
            <a:endParaRPr lang="en-US" baseline="0" dirty="0" smtClean="0"/>
          </a:p>
          <a:p>
            <a:endParaRPr lang="en-US" b="0" dirty="0" smtClean="0"/>
          </a:p>
        </p:txBody>
      </p:sp>
      <p:sp>
        <p:nvSpPr>
          <p:cNvPr id="4" name="Slide Number Placeholder 3"/>
          <p:cNvSpPr>
            <a:spLocks noGrp="1"/>
          </p:cNvSpPr>
          <p:nvPr>
            <p:ph type="sldNum" sz="quarter" idx="10"/>
          </p:nvPr>
        </p:nvSpPr>
        <p:spPr/>
        <p:txBody>
          <a:bodyPr/>
          <a:lstStyle/>
          <a:p>
            <a:fld id="{1968F90A-618B-419B-85D4-BF815CA59A12}" type="slidenum">
              <a:rPr lang="en-US" smtClean="0"/>
              <a:t>8</a:t>
            </a:fld>
            <a:endParaRPr lang="en-US"/>
          </a:p>
        </p:txBody>
      </p:sp>
    </p:spTree>
    <p:extLst>
      <p:ext uri="{BB962C8B-B14F-4D97-AF65-F5344CB8AC3E}">
        <p14:creationId xmlns:p14="http://schemas.microsoft.com/office/powerpoint/2010/main" val="2304018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a look at this small sample of AAPI-owned businesses in Orange County</a:t>
            </a:r>
            <a:endParaRPr lang="en-US" dirty="0"/>
          </a:p>
        </p:txBody>
      </p:sp>
      <p:sp>
        <p:nvSpPr>
          <p:cNvPr id="4" name="Slide Number Placeholder 3"/>
          <p:cNvSpPr>
            <a:spLocks noGrp="1"/>
          </p:cNvSpPr>
          <p:nvPr>
            <p:ph type="sldNum" sz="quarter" idx="10"/>
          </p:nvPr>
        </p:nvSpPr>
        <p:spPr/>
        <p:txBody>
          <a:bodyPr/>
          <a:lstStyle/>
          <a:p>
            <a:fld id="{1968F90A-618B-419B-85D4-BF815CA59A12}" type="slidenum">
              <a:rPr lang="en-US" smtClean="0"/>
              <a:t>9</a:t>
            </a:fld>
            <a:endParaRPr lang="en-US"/>
          </a:p>
        </p:txBody>
      </p:sp>
    </p:spTree>
    <p:extLst>
      <p:ext uri="{BB962C8B-B14F-4D97-AF65-F5344CB8AC3E}">
        <p14:creationId xmlns:p14="http://schemas.microsoft.com/office/powerpoint/2010/main" val="59000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a:t>Click to edit Master title style</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3A580A0-E0F9-488F-A8B4-FB29FB7FBF87}" type="datetimeFigureOut">
              <a:rPr lang="en-US" smtClean="0"/>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BD463A-B24E-4611-A56B-DBAE2495303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A580A0-E0F9-488F-A8B4-FB29FB7FBF87}" type="datetimeFigureOut">
              <a:rPr lang="en-US" smtClean="0"/>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BD463A-B24E-4611-A56B-DBAE2495303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A580A0-E0F9-488F-A8B4-FB29FB7FBF87}" type="datetimeFigureOut">
              <a:rPr lang="en-US" smtClean="0"/>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BD463A-B24E-4611-A56B-DBAE2495303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A580A0-E0F9-488F-A8B4-FB29FB7FBF87}" type="datetimeFigureOut">
              <a:rPr lang="en-US" smtClean="0"/>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BD463A-B24E-4611-A56B-DBAE2495303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a:t>Click to edit Master title style</a:t>
            </a:r>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A580A0-E0F9-488F-A8B4-FB29FB7FBF87}" type="datetimeFigureOut">
              <a:rPr lang="en-US" smtClean="0"/>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BD463A-B24E-4611-A56B-DBAE2495303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a:t>Click to edit Master title style</a:t>
            </a:r>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A580A0-E0F9-488F-A8B4-FB29FB7FBF87}" type="datetimeFigureOut">
              <a:rPr lang="en-US" smtClean="0"/>
              <a:t>5/25/2021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BD463A-B24E-4611-A56B-DBAE2495303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A580A0-E0F9-488F-A8B4-FB29FB7FBF87}" type="datetimeFigureOut">
              <a:rPr lang="en-US" smtClean="0"/>
              <a:t>5/25/2021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BD463A-B24E-4611-A56B-DBAE2495303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A580A0-E0F9-488F-A8B4-FB29FB7FBF87}" type="datetimeFigureOut">
              <a:rPr lang="en-US" smtClean="0"/>
              <a:t>5/25/2021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BD463A-B24E-4611-A56B-DBAE2495303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A580A0-E0F9-488F-A8B4-FB29FB7FBF87}" type="datetimeFigureOut">
              <a:rPr lang="en-US" smtClean="0"/>
              <a:t>5/25/2021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BD463A-B24E-4611-A56B-DBAE2495303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A580A0-E0F9-488F-A8B4-FB29FB7FBF87}" type="datetimeFigureOut">
              <a:rPr lang="en-US" smtClean="0"/>
              <a:t>5/25/2021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BD463A-B24E-4611-A56B-DBAE2495303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n-US"/>
              <a:t>Click to edit Master title style</a:t>
            </a:r>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A580A0-E0F9-488F-A8B4-FB29FB7FBF87}" type="datetimeFigureOut">
              <a:rPr lang="en-US" smtClean="0"/>
              <a:t>5/25/2021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BD463A-B24E-4611-A56B-DBAE24953030}" type="slidenum">
              <a:rPr lang="en-US" smtClean="0"/>
              <a:t>‹#›</a:t>
            </a:fld>
            <a:endParaRPr lang="en-US"/>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33A580A0-E0F9-488F-A8B4-FB29FB7FBF87}" type="datetimeFigureOut">
              <a:rPr lang="en-US" smtClean="0"/>
              <a:t>5/25/2021</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55BD463A-B24E-4611-A56B-DBAE24953030}" type="slidenum">
              <a:rPr lang="en-US" smtClean="0"/>
              <a:t>‹#›</a:t>
            </a:fld>
            <a:endParaRPr lang="en-US"/>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3.jpeg"/><Relationship Id="rId7"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3.jpeg"/><Relationship Id="rId7"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API Mon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321" y="1524000"/>
            <a:ext cx="7019920" cy="44752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5196" y="228600"/>
            <a:ext cx="2180171" cy="1006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110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peaking Together during Asian and Pacific Heritage Month"/>
          <p:cNvPicPr>
            <a:picLocks noChangeAspect="1" noChangeArrowheads="1"/>
          </p:cNvPicPr>
          <p:nvPr/>
        </p:nvPicPr>
        <p:blipFill rotWithShape="1">
          <a:blip r:embed="rId3">
            <a:extLst>
              <a:ext uri="{28A0092B-C50C-407E-A947-70E740481C1C}">
                <a14:useLocalDpi xmlns:a14="http://schemas.microsoft.com/office/drawing/2010/main" val="0"/>
              </a:ext>
            </a:extLst>
          </a:blip>
          <a:srcRect b="84409"/>
          <a:stretch/>
        </p:blipFill>
        <p:spPr bwMode="auto">
          <a:xfrm>
            <a:off x="228600" y="304800"/>
            <a:ext cx="8686800" cy="67717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00200" y="1143000"/>
            <a:ext cx="6019800" cy="380999"/>
          </a:xfrm>
        </p:spPr>
        <p:txBody>
          <a:bodyPr/>
          <a:lstStyle/>
          <a:p>
            <a:r>
              <a:rPr lang="en-US" sz="2800" b="1" dirty="0" smtClean="0"/>
              <a:t>AAPI Events held at OCFEC</a:t>
            </a:r>
            <a:endParaRPr lang="en-US" sz="2800" b="1" dirty="0"/>
          </a:p>
        </p:txBody>
      </p:sp>
      <p:pic>
        <p:nvPicPr>
          <p:cNvPr id="4098" name="Picture 2" descr="OC Japan Fair 2019 in Costa Mesa at OC Fair &amp; Event Cent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3556" y="1706758"/>
            <a:ext cx="3160243" cy="474036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OC Night Market at the OC Fair &amp; Event Center Costa Mesa 2019"/>
          <p:cNvPicPr>
            <a:picLocks noChangeAspect="1" noChangeArrowheads="1"/>
          </p:cNvPicPr>
          <p:nvPr/>
        </p:nvPicPr>
        <p:blipFill rotWithShape="1">
          <a:blip r:embed="rId5">
            <a:extLst>
              <a:ext uri="{28A0092B-C50C-407E-A947-70E740481C1C}">
                <a14:useLocalDpi xmlns:a14="http://schemas.microsoft.com/office/drawing/2010/main" val="0"/>
              </a:ext>
            </a:extLst>
          </a:blip>
          <a:srcRect t="24301"/>
          <a:stretch/>
        </p:blipFill>
        <p:spPr bwMode="auto">
          <a:xfrm>
            <a:off x="4038600" y="1706758"/>
            <a:ext cx="4419600" cy="230959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6" descr="Tet Festival — CPP VS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22035" y="4157252"/>
            <a:ext cx="4436165" cy="2319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110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peaking Together during Asian and Pacific Heritage Month"/>
          <p:cNvPicPr>
            <a:picLocks noChangeAspect="1" noChangeArrowheads="1"/>
          </p:cNvPicPr>
          <p:nvPr/>
        </p:nvPicPr>
        <p:blipFill rotWithShape="1">
          <a:blip r:embed="rId3">
            <a:extLst>
              <a:ext uri="{28A0092B-C50C-407E-A947-70E740481C1C}">
                <a14:useLocalDpi xmlns:a14="http://schemas.microsoft.com/office/drawing/2010/main" val="0"/>
              </a:ext>
            </a:extLst>
          </a:blip>
          <a:srcRect b="84409"/>
          <a:stretch/>
        </p:blipFill>
        <p:spPr bwMode="auto">
          <a:xfrm>
            <a:off x="228600" y="304800"/>
            <a:ext cx="8686800" cy="67717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3400" y="1219200"/>
            <a:ext cx="8382000" cy="380999"/>
          </a:xfrm>
        </p:spPr>
        <p:txBody>
          <a:bodyPr/>
          <a:lstStyle/>
          <a:p>
            <a:r>
              <a:rPr lang="en-US" sz="2800" b="1" dirty="0"/>
              <a:t>How </a:t>
            </a:r>
            <a:r>
              <a:rPr lang="en-US" sz="2800" b="1" dirty="0" smtClean="0"/>
              <a:t>to </a:t>
            </a:r>
            <a:r>
              <a:rPr lang="en-US" sz="2800" b="1" dirty="0"/>
              <a:t>celebrate AAPI Heritage </a:t>
            </a:r>
            <a:r>
              <a:rPr lang="en-US" sz="2800" b="1" dirty="0" smtClean="0"/>
              <a:t>Month</a:t>
            </a:r>
            <a:endParaRPr lang="en-US" sz="2800" b="1" dirty="0"/>
          </a:p>
        </p:txBody>
      </p:sp>
      <p:sp>
        <p:nvSpPr>
          <p:cNvPr id="9" name="Content Placeholder 2">
            <a:extLst>
              <a:ext uri="{FF2B5EF4-FFF2-40B4-BE49-F238E27FC236}">
                <a16:creationId xmlns:a16="http://schemas.microsoft.com/office/drawing/2014/main" xmlns="" id="{08CE0411-A459-4595-A77C-9E7AE354AC87}"/>
              </a:ext>
            </a:extLst>
          </p:cNvPr>
          <p:cNvSpPr txBox="1">
            <a:spLocks/>
          </p:cNvSpPr>
          <p:nvPr/>
        </p:nvSpPr>
        <p:spPr>
          <a:xfrm>
            <a:off x="838200" y="2209800"/>
            <a:ext cx="7467600" cy="4495800"/>
          </a:xfrm>
          <a:prstGeom prst="rect">
            <a:avLst/>
          </a:prstGeom>
        </p:spPr>
        <p:txBody>
          <a:bodyPr>
            <a:norm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v"/>
            </a:pPr>
            <a:r>
              <a:rPr lang="en-US" sz="2600" b="1" i="0" dirty="0" smtClean="0">
                <a:effectLst/>
                <a:latin typeface="Calibri" panose="020F0502020204030204" pitchFamily="34" charset="0"/>
                <a:cs typeface="Calibri" panose="020F0502020204030204" pitchFamily="34" charset="0"/>
              </a:rPr>
              <a:t>Read </a:t>
            </a:r>
            <a:r>
              <a:rPr lang="en-US" sz="2600" b="1" i="0" dirty="0">
                <a:effectLst/>
                <a:latin typeface="Calibri" panose="020F0502020204030204" pitchFamily="34" charset="0"/>
                <a:cs typeface="Calibri" panose="020F0502020204030204" pitchFamily="34" charset="0"/>
              </a:rPr>
              <a:t>and learn</a:t>
            </a:r>
            <a:r>
              <a:rPr lang="en-US" sz="2600" b="0" i="0" dirty="0">
                <a:effectLst/>
                <a:latin typeface="Calibri" panose="020F0502020204030204" pitchFamily="34" charset="0"/>
                <a:cs typeface="Calibri" panose="020F0502020204030204" pitchFamily="34" charset="0"/>
              </a:rPr>
              <a:t> about the history of AAPI </a:t>
            </a:r>
            <a:r>
              <a:rPr lang="en-US" sz="2600" b="0" i="0" dirty="0" smtClean="0">
                <a:effectLst/>
                <a:latin typeface="Calibri" panose="020F0502020204030204" pitchFamily="34" charset="0"/>
                <a:cs typeface="Calibri" panose="020F0502020204030204" pitchFamily="34" charset="0"/>
              </a:rPr>
              <a:t>communities</a:t>
            </a:r>
            <a:r>
              <a:rPr lang="en-US" sz="2600" dirty="0" smtClean="0">
                <a:latin typeface="Calibri" panose="020F0502020204030204" pitchFamily="34" charset="0"/>
                <a:cs typeface="Calibri" panose="020F0502020204030204" pitchFamily="34" charset="0"/>
              </a:rPr>
              <a:t>.</a:t>
            </a:r>
            <a:endParaRPr lang="en-US" sz="2600" b="0" i="0" dirty="0">
              <a:effectLst/>
              <a:latin typeface="Calibri" panose="020F0502020204030204" pitchFamily="34" charset="0"/>
              <a:cs typeface="Calibri" panose="020F0502020204030204" pitchFamily="34" charset="0"/>
            </a:endParaRPr>
          </a:p>
          <a:p>
            <a:pPr>
              <a:buFont typeface="Wingdings" panose="05000000000000000000" pitchFamily="2" charset="2"/>
              <a:buChar char="v"/>
            </a:pPr>
            <a:r>
              <a:rPr lang="en-US" sz="2600" b="1" i="0" dirty="0">
                <a:effectLst/>
                <a:latin typeface="Calibri" panose="020F0502020204030204" pitchFamily="34" charset="0"/>
                <a:cs typeface="Calibri" panose="020F0502020204030204" pitchFamily="34" charset="0"/>
              </a:rPr>
              <a:t>Explore Historical Moments: </a:t>
            </a:r>
            <a:r>
              <a:rPr lang="en-US" sz="2600" b="0" i="0" dirty="0">
                <a:effectLst/>
                <a:latin typeface="Calibri" panose="020F0502020204030204" pitchFamily="34" charset="0"/>
                <a:cs typeface="Calibri" panose="020F0502020204030204" pitchFamily="34" charset="0"/>
              </a:rPr>
              <a:t>Visit online museums, events, and exhibits for AAPI </a:t>
            </a:r>
            <a:r>
              <a:rPr lang="en-US" sz="2600" b="0" i="0" dirty="0" smtClean="0">
                <a:effectLst/>
                <a:latin typeface="Calibri" panose="020F0502020204030204" pitchFamily="34" charset="0"/>
                <a:cs typeface="Calibri" panose="020F0502020204030204" pitchFamily="34" charset="0"/>
              </a:rPr>
              <a:t>communities.</a:t>
            </a:r>
            <a:endParaRPr lang="en-US" sz="2600" b="0" i="0" dirty="0">
              <a:effectLst/>
              <a:latin typeface="Calibri" panose="020F0502020204030204" pitchFamily="34" charset="0"/>
              <a:cs typeface="Calibri" panose="020F0502020204030204" pitchFamily="34" charset="0"/>
            </a:endParaRPr>
          </a:p>
          <a:p>
            <a:pPr>
              <a:buFont typeface="Wingdings" panose="05000000000000000000" pitchFamily="2" charset="2"/>
              <a:buChar char="v"/>
            </a:pPr>
            <a:r>
              <a:rPr lang="en-US" sz="2600" b="1" i="0" dirty="0">
                <a:effectLst/>
                <a:latin typeface="Calibri" panose="020F0502020204030204" pitchFamily="34" charset="0"/>
                <a:cs typeface="Calibri" panose="020F0502020204030204" pitchFamily="34" charset="0"/>
              </a:rPr>
              <a:t>Learn</a:t>
            </a:r>
            <a:r>
              <a:rPr lang="en-US" sz="2600" b="0" i="0" dirty="0">
                <a:effectLst/>
                <a:latin typeface="Calibri" panose="020F0502020204030204" pitchFamily="34" charset="0"/>
                <a:cs typeface="Calibri" panose="020F0502020204030204" pitchFamily="34" charset="0"/>
              </a:rPr>
              <a:t> about traditional Asian and Pacific Island </a:t>
            </a:r>
            <a:r>
              <a:rPr lang="en-US" sz="2600" b="0" i="0" dirty="0" smtClean="0">
                <a:effectLst/>
                <a:latin typeface="Calibri" panose="020F0502020204030204" pitchFamily="34" charset="0"/>
                <a:cs typeface="Calibri" panose="020F0502020204030204" pitchFamily="34" charset="0"/>
              </a:rPr>
              <a:t>music &amp; instruments.</a:t>
            </a:r>
            <a:endParaRPr lang="en-US" sz="2600" b="0" i="0" dirty="0">
              <a:effectLst/>
              <a:latin typeface="Calibri" panose="020F0502020204030204" pitchFamily="34" charset="0"/>
              <a:cs typeface="Calibri" panose="020F0502020204030204" pitchFamily="34" charset="0"/>
            </a:endParaRPr>
          </a:p>
          <a:p>
            <a:pPr>
              <a:buFont typeface="Wingdings" panose="05000000000000000000" pitchFamily="2" charset="2"/>
              <a:buChar char="v"/>
            </a:pPr>
            <a:r>
              <a:rPr lang="en-US" sz="2600" b="1" dirty="0" smtClean="0">
                <a:latin typeface="Calibri" panose="020F0502020204030204" pitchFamily="34" charset="0"/>
                <a:cs typeface="Calibri" panose="020F0502020204030204" pitchFamily="34" charset="0"/>
              </a:rPr>
              <a:t>Support </a:t>
            </a:r>
            <a:r>
              <a:rPr lang="en-US" sz="2600" dirty="0" smtClean="0">
                <a:latin typeface="Calibri" panose="020F0502020204030204" pitchFamily="34" charset="0"/>
                <a:cs typeface="Calibri" panose="020F0502020204030204" pitchFamily="34" charset="0"/>
              </a:rPr>
              <a:t>AAPI non-profit organizations.</a:t>
            </a:r>
            <a:endParaRPr lang="en-US" sz="2600" b="0" i="0" dirty="0">
              <a:effectLst/>
              <a:latin typeface="Calibri" panose="020F0502020204030204" pitchFamily="34" charset="0"/>
              <a:cs typeface="Calibri" panose="020F0502020204030204" pitchFamily="34" charset="0"/>
            </a:endParaRPr>
          </a:p>
          <a:p>
            <a:pPr>
              <a:buFont typeface="Wingdings" panose="05000000000000000000" pitchFamily="2" charset="2"/>
              <a:buChar char="v"/>
            </a:pPr>
            <a:endParaRPr lang="en-US" dirty="0"/>
          </a:p>
        </p:txBody>
      </p:sp>
    </p:spTree>
    <p:extLst>
      <p:ext uri="{BB962C8B-B14F-4D97-AF65-F5344CB8AC3E}">
        <p14:creationId xmlns:p14="http://schemas.microsoft.com/office/powerpoint/2010/main" val="968195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peaking Together during Asian and Pacific Heritage Month"/>
          <p:cNvPicPr>
            <a:picLocks noChangeAspect="1" noChangeArrowheads="1"/>
          </p:cNvPicPr>
          <p:nvPr/>
        </p:nvPicPr>
        <p:blipFill rotWithShape="1">
          <a:blip r:embed="rId3">
            <a:extLst>
              <a:ext uri="{28A0092B-C50C-407E-A947-70E740481C1C}">
                <a14:useLocalDpi xmlns:a14="http://schemas.microsoft.com/office/drawing/2010/main" val="0"/>
              </a:ext>
            </a:extLst>
          </a:blip>
          <a:srcRect b="84409"/>
          <a:stretch/>
        </p:blipFill>
        <p:spPr bwMode="auto">
          <a:xfrm>
            <a:off x="228600" y="304800"/>
            <a:ext cx="8686800" cy="67717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90600" y="1143000"/>
            <a:ext cx="6305758" cy="533399"/>
          </a:xfrm>
        </p:spPr>
        <p:txBody>
          <a:bodyPr/>
          <a:lstStyle/>
          <a:p>
            <a:r>
              <a:rPr lang="en-US" b="1" dirty="0"/>
              <a:t>History of AAPI</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sz="2600" dirty="0" smtClean="0">
                <a:latin typeface="Calibri" panose="020F0502020204030204" pitchFamily="34" charset="0"/>
                <a:cs typeface="Calibri" panose="020F0502020204030204" pitchFamily="34" charset="0"/>
              </a:rPr>
              <a:t>1978</a:t>
            </a:r>
            <a:r>
              <a:rPr lang="en-US" sz="2600" dirty="0">
                <a:latin typeface="Calibri" panose="020F0502020204030204" pitchFamily="34" charset="0"/>
                <a:cs typeface="Calibri" panose="020F0502020204030204" pitchFamily="34" charset="0"/>
              </a:rPr>
              <a:t> </a:t>
            </a:r>
            <a:r>
              <a:rPr lang="en-US" sz="2600" dirty="0" smtClean="0">
                <a:latin typeface="Calibri" panose="020F0502020204030204" pitchFamily="34" charset="0"/>
                <a:cs typeface="Calibri" panose="020F0502020204030204" pitchFamily="34" charset="0"/>
              </a:rPr>
              <a:t>-  </a:t>
            </a:r>
            <a:r>
              <a:rPr lang="en-US" sz="2600" dirty="0">
                <a:latin typeface="Calibri" panose="020F0502020204030204" pitchFamily="34" charset="0"/>
                <a:cs typeface="Calibri" panose="020F0502020204030204" pitchFamily="34" charset="0"/>
              </a:rPr>
              <a:t>President Jimmy Carter </a:t>
            </a:r>
            <a:r>
              <a:rPr lang="en-US" sz="2600" dirty="0" smtClean="0">
                <a:latin typeface="Calibri" panose="020F0502020204030204" pitchFamily="34" charset="0"/>
                <a:cs typeface="Calibri" panose="020F0502020204030204" pitchFamily="34" charset="0"/>
              </a:rPr>
              <a:t>proclaims </a:t>
            </a:r>
            <a:r>
              <a:rPr lang="en-US" sz="2600" dirty="0">
                <a:latin typeface="Calibri" panose="020F0502020204030204" pitchFamily="34" charset="0"/>
                <a:cs typeface="Calibri" panose="020F0502020204030204" pitchFamily="34" charset="0"/>
              </a:rPr>
              <a:t>the first </a:t>
            </a:r>
            <a:r>
              <a:rPr lang="en-US" sz="2600" dirty="0" smtClean="0">
                <a:latin typeface="Calibri" panose="020F0502020204030204" pitchFamily="34" charset="0"/>
                <a:cs typeface="Calibri" panose="020F0502020204030204" pitchFamily="34" charset="0"/>
              </a:rPr>
              <a:t>10 </a:t>
            </a:r>
            <a:r>
              <a:rPr lang="en-US" sz="2600" dirty="0">
                <a:latin typeface="Calibri" panose="020F0502020204030204" pitchFamily="34" charset="0"/>
                <a:cs typeface="Calibri" panose="020F0502020204030204" pitchFamily="34" charset="0"/>
              </a:rPr>
              <a:t>days in </a:t>
            </a:r>
            <a:r>
              <a:rPr lang="en-US" sz="2600" dirty="0" smtClean="0">
                <a:latin typeface="Calibri" panose="020F0502020204030204" pitchFamily="34" charset="0"/>
                <a:cs typeface="Calibri" panose="020F0502020204030204" pitchFamily="34" charset="0"/>
              </a:rPr>
              <a:t>May </a:t>
            </a:r>
            <a:r>
              <a:rPr lang="en-US" sz="2600" i="1" dirty="0" smtClean="0">
                <a:latin typeface="Calibri" panose="020F0502020204030204" pitchFamily="34" charset="0"/>
                <a:cs typeface="Calibri" panose="020F0502020204030204" pitchFamily="34" charset="0"/>
              </a:rPr>
              <a:t>Asian/Pacific </a:t>
            </a:r>
            <a:r>
              <a:rPr lang="en-US" sz="2600" i="1" dirty="0">
                <a:latin typeface="Calibri" panose="020F0502020204030204" pitchFamily="34" charset="0"/>
                <a:cs typeface="Calibri" panose="020F0502020204030204" pitchFamily="34" charset="0"/>
              </a:rPr>
              <a:t>American Heritage </a:t>
            </a:r>
            <a:r>
              <a:rPr lang="en-US" sz="2600" i="1" dirty="0" smtClean="0">
                <a:latin typeface="Calibri" panose="020F0502020204030204" pitchFamily="34" charset="0"/>
                <a:cs typeface="Calibri" panose="020F0502020204030204" pitchFamily="34" charset="0"/>
              </a:rPr>
              <a:t>Week</a:t>
            </a:r>
          </a:p>
          <a:p>
            <a:pPr>
              <a:buFont typeface="Wingdings" panose="05000000000000000000" pitchFamily="2" charset="2"/>
              <a:buChar char="v"/>
            </a:pPr>
            <a:r>
              <a:rPr lang="en-US" sz="2600" dirty="0" smtClean="0">
                <a:latin typeface="Calibri" panose="020F0502020204030204" pitchFamily="34" charset="0"/>
                <a:cs typeface="Calibri" panose="020F0502020204030204" pitchFamily="34" charset="0"/>
              </a:rPr>
              <a:t>1992 - Congress passed a bill declaring the month </a:t>
            </a:r>
            <a:r>
              <a:rPr lang="en-US" sz="2600" dirty="0">
                <a:latin typeface="Calibri" panose="020F0502020204030204" pitchFamily="34" charset="0"/>
                <a:cs typeface="Calibri" panose="020F0502020204030204" pitchFamily="34" charset="0"/>
              </a:rPr>
              <a:t>of </a:t>
            </a:r>
            <a:r>
              <a:rPr lang="en-US" sz="2600" dirty="0" smtClean="0">
                <a:latin typeface="Calibri" panose="020F0502020204030204" pitchFamily="34" charset="0"/>
                <a:cs typeface="Calibri" panose="020F0502020204030204" pitchFamily="34" charset="0"/>
              </a:rPr>
              <a:t>May </a:t>
            </a:r>
            <a:r>
              <a:rPr lang="en-US" sz="2600" i="1" dirty="0">
                <a:latin typeface="Calibri" panose="020F0502020204030204" pitchFamily="34" charset="0"/>
                <a:cs typeface="Calibri" panose="020F0502020204030204" pitchFamily="34" charset="0"/>
              </a:rPr>
              <a:t>Asian American Pacific Islander Heritage </a:t>
            </a:r>
            <a:r>
              <a:rPr lang="en-US" sz="2600" i="1" dirty="0" smtClean="0">
                <a:latin typeface="Calibri" panose="020F0502020204030204" pitchFamily="34" charset="0"/>
                <a:cs typeface="Calibri" panose="020F0502020204030204" pitchFamily="34" charset="0"/>
              </a:rPr>
              <a:t>Month</a:t>
            </a:r>
            <a:endParaRPr lang="en-US" sz="26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3139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peaking Together during Asian and Pacific Heritage Month"/>
          <p:cNvPicPr>
            <a:picLocks noChangeAspect="1" noChangeArrowheads="1"/>
          </p:cNvPicPr>
          <p:nvPr/>
        </p:nvPicPr>
        <p:blipFill rotWithShape="1">
          <a:blip r:embed="rId3">
            <a:extLst>
              <a:ext uri="{28A0092B-C50C-407E-A947-70E740481C1C}">
                <a14:useLocalDpi xmlns:a14="http://schemas.microsoft.com/office/drawing/2010/main" val="0"/>
              </a:ext>
            </a:extLst>
          </a:blip>
          <a:srcRect b="84409"/>
          <a:stretch/>
        </p:blipFill>
        <p:spPr bwMode="auto">
          <a:xfrm>
            <a:off x="228600" y="228600"/>
            <a:ext cx="8686800" cy="67717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3400" y="1143000"/>
            <a:ext cx="8077200" cy="380999"/>
          </a:xfrm>
        </p:spPr>
        <p:txBody>
          <a:bodyPr/>
          <a:lstStyle/>
          <a:p>
            <a:pPr algn="ctr"/>
            <a:r>
              <a:rPr lang="en-US" sz="2800" b="1" dirty="0" smtClean="0"/>
              <a:t>   AAPI </a:t>
            </a:r>
            <a:r>
              <a:rPr lang="en-US" sz="2800" b="1" dirty="0"/>
              <a:t>Key Facts &amp; Demographics</a:t>
            </a:r>
          </a:p>
        </p:txBody>
      </p:sp>
      <p:sp>
        <p:nvSpPr>
          <p:cNvPr id="3" name="Content Placeholder 2"/>
          <p:cNvSpPr>
            <a:spLocks noGrp="1"/>
          </p:cNvSpPr>
          <p:nvPr>
            <p:ph idx="1"/>
          </p:nvPr>
        </p:nvSpPr>
        <p:spPr>
          <a:xfrm>
            <a:off x="838200" y="1752601"/>
            <a:ext cx="7467600" cy="3200400"/>
          </a:xfrm>
        </p:spPr>
        <p:txBody>
          <a:bodyPr>
            <a:normAutofit/>
          </a:bodyPr>
          <a:lstStyle/>
          <a:p>
            <a:pPr>
              <a:lnSpc>
                <a:spcPct val="107000"/>
              </a:lnSpc>
              <a:spcBef>
                <a:spcPts val="0"/>
              </a:spcBef>
              <a:spcAft>
                <a:spcPts val="0"/>
              </a:spcAft>
              <a:buFont typeface="Wingdings" panose="05000000000000000000" pitchFamily="2" charset="2"/>
              <a:buChar char="v"/>
            </a:pPr>
            <a:r>
              <a:rPr lang="en-US" sz="2600" dirty="0" smtClean="0">
                <a:effectLst/>
                <a:latin typeface="Calibri" panose="020F0502020204030204" pitchFamily="34" charset="0"/>
                <a:ea typeface="Calibri" panose="020F0502020204030204" pitchFamily="34" charset="0"/>
                <a:cs typeface="Calibri" panose="020F0502020204030204" pitchFamily="34" charset="0"/>
              </a:rPr>
              <a:t>There </a:t>
            </a:r>
            <a:r>
              <a:rPr lang="en-US" sz="2600" dirty="0">
                <a:effectLst/>
                <a:latin typeface="Calibri" panose="020F0502020204030204" pitchFamily="34" charset="0"/>
                <a:ea typeface="Calibri" panose="020F0502020204030204" pitchFamily="34" charset="0"/>
                <a:cs typeface="Calibri" panose="020F0502020204030204" pitchFamily="34" charset="0"/>
              </a:rPr>
              <a:t>is an estimated 20 million </a:t>
            </a:r>
            <a:r>
              <a:rPr lang="en-US" sz="2600" dirty="0" smtClean="0">
                <a:effectLst/>
                <a:latin typeface="Calibri" panose="020F0502020204030204" pitchFamily="34" charset="0"/>
                <a:ea typeface="Calibri" panose="020F0502020204030204" pitchFamily="34" charset="0"/>
                <a:cs typeface="Calibri" panose="020F0502020204030204" pitchFamily="34" charset="0"/>
              </a:rPr>
              <a:t>AAPIs </a:t>
            </a:r>
            <a:r>
              <a:rPr lang="en-US" sz="2600" dirty="0">
                <a:effectLst/>
                <a:latin typeface="Calibri" panose="020F0502020204030204" pitchFamily="34" charset="0"/>
                <a:ea typeface="Calibri" panose="020F0502020204030204" pitchFamily="34" charset="0"/>
                <a:cs typeface="Calibri" panose="020F0502020204030204" pitchFamily="34" charset="0"/>
              </a:rPr>
              <a:t>in the </a:t>
            </a:r>
            <a:r>
              <a:rPr lang="en-US" sz="2600" dirty="0" smtClean="0">
                <a:effectLst/>
                <a:latin typeface="Calibri" panose="020F0502020204030204" pitchFamily="34" charset="0"/>
                <a:ea typeface="Calibri" panose="020F0502020204030204" pitchFamily="34" charset="0"/>
                <a:cs typeface="Calibri" panose="020F0502020204030204" pitchFamily="34" charset="0"/>
              </a:rPr>
              <a:t>U.S. representing </a:t>
            </a:r>
            <a:r>
              <a:rPr lang="en-US" sz="2600" dirty="0">
                <a:effectLst/>
                <a:latin typeface="Calibri" panose="020F0502020204030204" pitchFamily="34" charset="0"/>
                <a:ea typeface="Calibri" panose="020F0502020204030204" pitchFamily="34" charset="0"/>
                <a:cs typeface="Calibri" panose="020F0502020204030204" pitchFamily="34" charset="0"/>
              </a:rPr>
              <a:t>over 30 countries</a:t>
            </a:r>
            <a:r>
              <a:rPr lang="en-US" sz="2600" baseline="30000" dirty="0">
                <a:effectLst/>
                <a:latin typeface="Calibri" panose="020F0502020204030204" pitchFamily="34" charset="0"/>
                <a:ea typeface="Calibri" panose="020F0502020204030204" pitchFamily="34" charset="0"/>
                <a:cs typeface="Calibri" panose="020F0502020204030204" pitchFamily="34" charset="0"/>
              </a:rPr>
              <a:t> </a:t>
            </a:r>
            <a:r>
              <a:rPr lang="en-US" sz="2600" dirty="0">
                <a:effectLst/>
                <a:latin typeface="Calibri" panose="020F0502020204030204" pitchFamily="34" charset="0"/>
                <a:ea typeface="Calibri" panose="020F0502020204030204" pitchFamily="34" charset="0"/>
                <a:cs typeface="Calibri" panose="020F0502020204030204" pitchFamily="34" charset="0"/>
              </a:rPr>
              <a:t>and ethnic groups that speak over 100 different </a:t>
            </a:r>
            <a:r>
              <a:rPr lang="en-US" sz="2600" dirty="0" smtClean="0">
                <a:effectLst/>
                <a:latin typeface="Calibri" panose="020F0502020204030204" pitchFamily="34" charset="0"/>
                <a:ea typeface="Calibri" panose="020F0502020204030204" pitchFamily="34" charset="0"/>
                <a:cs typeface="Calibri" panose="020F0502020204030204" pitchFamily="34" charset="0"/>
              </a:rPr>
              <a:t>languages.</a:t>
            </a:r>
          </a:p>
          <a:p>
            <a:pPr>
              <a:lnSpc>
                <a:spcPct val="107000"/>
              </a:lnSpc>
              <a:spcBef>
                <a:spcPts val="0"/>
              </a:spcBef>
              <a:spcAft>
                <a:spcPts val="0"/>
              </a:spcAft>
              <a:buFont typeface="Wingdings" panose="05000000000000000000" pitchFamily="2" charset="2"/>
              <a:buChar char="v"/>
            </a:pPr>
            <a:endParaRPr lang="en-US" sz="26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0"/>
              </a:spcBef>
              <a:spcAft>
                <a:spcPts val="0"/>
              </a:spcAft>
              <a:buFont typeface="Wingdings" panose="05000000000000000000" pitchFamily="2" charset="2"/>
              <a:buChar char="v"/>
            </a:pPr>
            <a:r>
              <a:rPr lang="en-US" sz="2600" dirty="0" smtClean="0">
                <a:latin typeface="Calibri" panose="020F0502020204030204" pitchFamily="34" charset="0"/>
                <a:ea typeface="Calibri" panose="020F0502020204030204" pitchFamily="34" charset="0"/>
                <a:cs typeface="Calibri" panose="020F0502020204030204" pitchFamily="34" charset="0"/>
              </a:rPr>
              <a:t>AAPIs are the fastest growing population in the United States.</a:t>
            </a:r>
          </a:p>
          <a:p>
            <a:pPr>
              <a:lnSpc>
                <a:spcPct val="107000"/>
              </a:lnSpc>
              <a:spcBef>
                <a:spcPts val="0"/>
              </a:spcBef>
              <a:spcAft>
                <a:spcPts val="0"/>
              </a:spcAft>
              <a:buFont typeface="Wingdings" panose="05000000000000000000" pitchFamily="2" charset="2"/>
              <a:buChar char="v"/>
            </a:pPr>
            <a:endParaRPr lang="en-US" sz="2000" dirty="0" smtClean="0">
              <a:latin typeface="Calibri" panose="020F0502020204030204" pitchFamily="34" charset="0"/>
              <a:ea typeface="Calibri" panose="020F0502020204030204" pitchFamily="34" charset="0"/>
              <a:cs typeface="Calibri" panose="020F0502020204030204" pitchFamily="34" charset="0"/>
            </a:endParaRPr>
          </a:p>
        </p:txBody>
      </p:sp>
      <p:pic>
        <p:nvPicPr>
          <p:cNvPr id="2050" name="Picture 2" descr="Stop AAPI Hate: Panel Discussion &amp; Bystander Intervention Training — Asian  Pacific Community Fund"/>
          <p:cNvPicPr>
            <a:picLocks noChangeAspect="1" noChangeArrowheads="1"/>
          </p:cNvPicPr>
          <p:nvPr/>
        </p:nvPicPr>
        <p:blipFill rotWithShape="1">
          <a:blip r:embed="rId4">
            <a:extLst>
              <a:ext uri="{28A0092B-C50C-407E-A947-70E740481C1C}">
                <a14:useLocalDpi xmlns:a14="http://schemas.microsoft.com/office/drawing/2010/main" val="0"/>
              </a:ext>
            </a:extLst>
          </a:blip>
          <a:srcRect l="2000" t="37427" r="2000" b="32491"/>
          <a:stretch/>
        </p:blipFill>
        <p:spPr bwMode="auto">
          <a:xfrm>
            <a:off x="0" y="5244859"/>
            <a:ext cx="9144000" cy="1613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585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peaking Together during Asian and Pacific Heritage Month">
            <a:extLst>
              <a:ext uri="{FF2B5EF4-FFF2-40B4-BE49-F238E27FC236}">
                <a16:creationId xmlns:a16="http://schemas.microsoft.com/office/drawing/2014/main" xmlns="" id="{CF6AD853-47A3-4C4E-9A10-8E2780F77E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4409"/>
          <a:stretch/>
        </p:blipFill>
        <p:spPr bwMode="auto">
          <a:xfrm>
            <a:off x="228600" y="304800"/>
            <a:ext cx="8686800" cy="67717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xmlns="" id="{5D6EF954-BE80-4C57-8DEA-0C6A34F42BB3}"/>
              </a:ext>
            </a:extLst>
          </p:cNvPr>
          <p:cNvSpPr txBox="1">
            <a:spLocks/>
          </p:cNvSpPr>
          <p:nvPr/>
        </p:nvSpPr>
        <p:spPr>
          <a:xfrm>
            <a:off x="609600" y="1143000"/>
            <a:ext cx="8502588" cy="380999"/>
          </a:xfrm>
          <a:prstGeom prst="rect">
            <a:avLst/>
          </a:prstGeom>
        </p:spPr>
        <p:txBody>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a:t>AAPI </a:t>
            </a:r>
            <a:r>
              <a:rPr lang="en-US" sz="2800" b="1" dirty="0" smtClean="0"/>
              <a:t>Facts </a:t>
            </a:r>
            <a:r>
              <a:rPr lang="en-US" sz="2800" b="1" dirty="0"/>
              <a:t>&amp; </a:t>
            </a:r>
            <a:r>
              <a:rPr lang="en-US" sz="2800" b="1" dirty="0" smtClean="0"/>
              <a:t>Demographics in OC &amp; CA</a:t>
            </a:r>
            <a:endParaRPr lang="en-US" sz="2800" b="1" dirty="0"/>
          </a:p>
        </p:txBody>
      </p:sp>
      <p:sp>
        <p:nvSpPr>
          <p:cNvPr id="4" name="Content Placeholder 2">
            <a:extLst>
              <a:ext uri="{FF2B5EF4-FFF2-40B4-BE49-F238E27FC236}">
                <a16:creationId xmlns:a16="http://schemas.microsoft.com/office/drawing/2014/main" xmlns="" id="{975DE0A8-614A-47A9-8A25-2354BCB544B3}"/>
              </a:ext>
            </a:extLst>
          </p:cNvPr>
          <p:cNvSpPr txBox="1">
            <a:spLocks/>
          </p:cNvSpPr>
          <p:nvPr/>
        </p:nvSpPr>
        <p:spPr>
          <a:xfrm>
            <a:off x="1066800" y="1981200"/>
            <a:ext cx="7239000" cy="3616547"/>
          </a:xfrm>
          <a:prstGeom prst="rect">
            <a:avLst/>
          </a:prstGeom>
        </p:spPr>
        <p:txBody>
          <a:bodyPr>
            <a:norm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R="0" lvl="0">
              <a:lnSpc>
                <a:spcPct val="107000"/>
              </a:lnSpc>
              <a:spcBef>
                <a:spcPts val="0"/>
              </a:spcBef>
              <a:spcAft>
                <a:spcPts val="0"/>
              </a:spcAft>
              <a:buFont typeface="Wingdings" panose="05000000000000000000" pitchFamily="2" charset="2"/>
              <a:buChar char="v"/>
            </a:pPr>
            <a:r>
              <a:rPr lang="en-US" sz="2600" dirty="0" smtClean="0">
                <a:effectLst/>
                <a:latin typeface="Calibri" panose="020F0502020204030204" pitchFamily="34" charset="0"/>
                <a:ea typeface="Calibri" panose="020F0502020204030204" pitchFamily="34" charset="0"/>
                <a:cs typeface="Calibri" panose="020F0502020204030204" pitchFamily="34" charset="0"/>
              </a:rPr>
              <a:t>Orange </a:t>
            </a:r>
            <a:r>
              <a:rPr lang="en-US" sz="2600" dirty="0">
                <a:effectLst/>
                <a:latin typeface="Calibri" panose="020F0502020204030204" pitchFamily="34" charset="0"/>
                <a:ea typeface="Calibri" panose="020F0502020204030204" pitchFamily="34" charset="0"/>
                <a:cs typeface="Calibri" panose="020F0502020204030204" pitchFamily="34" charset="0"/>
              </a:rPr>
              <a:t>County has an estimated AAPI population of nearly </a:t>
            </a:r>
            <a:r>
              <a:rPr lang="en-US" sz="2600" dirty="0" smtClean="0">
                <a:effectLst/>
                <a:latin typeface="Calibri" panose="020F0502020204030204" pitchFamily="34" charset="0"/>
                <a:ea typeface="Calibri" panose="020F0502020204030204" pitchFamily="34" charset="0"/>
                <a:cs typeface="Calibri" panose="020F0502020204030204" pitchFamily="34" charset="0"/>
              </a:rPr>
              <a:t>600,000</a:t>
            </a:r>
            <a:endParaRPr lang="en-US" sz="2600" dirty="0">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07000"/>
              </a:lnSpc>
              <a:spcBef>
                <a:spcPts val="0"/>
              </a:spcBef>
              <a:spcAft>
                <a:spcPts val="0"/>
              </a:spcAft>
              <a:buNone/>
            </a:pPr>
            <a:endParaRPr lang="en-US" sz="2600" dirty="0" smtClean="0">
              <a:latin typeface="Calibri" panose="020F0502020204030204" pitchFamily="34" charset="0"/>
              <a:ea typeface="Calibri" panose="020F0502020204030204" pitchFamily="34" charset="0"/>
              <a:cs typeface="Calibri" panose="020F0502020204030204" pitchFamily="34" charset="0"/>
            </a:endParaRPr>
          </a:p>
          <a:p>
            <a:pPr marR="0" lvl="0">
              <a:lnSpc>
                <a:spcPct val="107000"/>
              </a:lnSpc>
              <a:spcBef>
                <a:spcPts val="0"/>
              </a:spcBef>
              <a:spcAft>
                <a:spcPts val="0"/>
              </a:spcAft>
              <a:buFont typeface="Wingdings" panose="05000000000000000000" pitchFamily="2" charset="2"/>
              <a:buChar char="v"/>
            </a:pPr>
            <a:r>
              <a:rPr lang="en-US" sz="2600" dirty="0" smtClean="0">
                <a:latin typeface="Calibri" panose="020F0502020204030204" pitchFamily="34" charset="0"/>
                <a:ea typeface="Calibri" panose="020F0502020204030204" pitchFamily="34" charset="0"/>
                <a:cs typeface="Calibri" panose="020F0502020204030204" pitchFamily="34" charset="0"/>
              </a:rPr>
              <a:t>2019 OC Fair Survey results showed 16% of attendees identified as AAPI</a:t>
            </a:r>
            <a:br>
              <a:rPr lang="en-US" sz="2600" dirty="0" smtClean="0">
                <a:latin typeface="Calibri" panose="020F0502020204030204" pitchFamily="34" charset="0"/>
                <a:ea typeface="Calibri" panose="020F0502020204030204" pitchFamily="34" charset="0"/>
                <a:cs typeface="Calibri" panose="020F0502020204030204" pitchFamily="34" charset="0"/>
              </a:rPr>
            </a:br>
            <a:endParaRPr lang="en-US" sz="2600" dirty="0" smtClean="0">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0"/>
              </a:spcBef>
              <a:spcAft>
                <a:spcPts val="0"/>
              </a:spcAft>
              <a:buFont typeface="Wingdings" panose="05000000000000000000" pitchFamily="2" charset="2"/>
              <a:buChar char="v"/>
            </a:pPr>
            <a:r>
              <a:rPr lang="en-US" sz="2600" dirty="0">
                <a:latin typeface="Calibri" panose="020F0502020204030204" pitchFamily="34" charset="0"/>
                <a:cs typeface="Calibri" panose="020F0502020204030204" pitchFamily="34" charset="0"/>
              </a:rPr>
              <a:t>Approximately 12% of OCFEC Civil Service Employees identify as AAPI</a:t>
            </a:r>
          </a:p>
          <a:p>
            <a:pPr marR="0" lvl="0">
              <a:lnSpc>
                <a:spcPct val="107000"/>
              </a:lnSpc>
              <a:spcBef>
                <a:spcPts val="0"/>
              </a:spcBef>
              <a:spcAft>
                <a:spcPts val="0"/>
              </a:spcAft>
              <a:buFont typeface="Wingdings" panose="05000000000000000000" pitchFamily="2" charset="2"/>
              <a:buChar char="v"/>
            </a:pPr>
            <a:endParaRPr lang="en-US" sz="2600" dirty="0" smtClean="0">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07000"/>
              </a:lnSpc>
              <a:spcBef>
                <a:spcPts val="0"/>
              </a:spcBef>
              <a:spcAft>
                <a:spcPts val="800"/>
              </a:spcAft>
              <a:buNone/>
            </a:pPr>
            <a:endParaRPr lang="en-US" dirty="0"/>
          </a:p>
        </p:txBody>
      </p:sp>
      <p:sp>
        <p:nvSpPr>
          <p:cNvPr id="5" name="AutoShape 2" descr="Orange County, CA - Lewis Brisbois Bisgaard &amp; Smith LL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Orange County, CA - Lewis Brisbois Bisgaard &amp; Smith LL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2" name="Picture 10" descr="Orange County Emergency Operations Center (@OrangeCountyEOC) | Twitt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5395389"/>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Cultural Diversity and California - CULTURAL DIVERSIT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 y="4870982"/>
            <a:ext cx="1822733" cy="208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661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peaking Together during Asian and Pacific Heritage Month"/>
          <p:cNvPicPr>
            <a:picLocks noChangeAspect="1" noChangeArrowheads="1"/>
          </p:cNvPicPr>
          <p:nvPr/>
        </p:nvPicPr>
        <p:blipFill rotWithShape="1">
          <a:blip r:embed="rId3">
            <a:extLst>
              <a:ext uri="{28A0092B-C50C-407E-A947-70E740481C1C}">
                <a14:useLocalDpi xmlns:a14="http://schemas.microsoft.com/office/drawing/2010/main" val="0"/>
              </a:ext>
            </a:extLst>
          </a:blip>
          <a:srcRect b="84409"/>
          <a:stretch/>
        </p:blipFill>
        <p:spPr bwMode="auto">
          <a:xfrm>
            <a:off x="228600" y="304800"/>
            <a:ext cx="8686800" cy="67717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xmlns="" id="{E8EBE9C6-B1AD-441E-8D8E-FB5AEF18752B}"/>
              </a:ext>
            </a:extLst>
          </p:cNvPr>
          <p:cNvSpPr txBox="1">
            <a:spLocks/>
          </p:cNvSpPr>
          <p:nvPr/>
        </p:nvSpPr>
        <p:spPr>
          <a:xfrm>
            <a:off x="381000" y="1143000"/>
            <a:ext cx="8382000" cy="380999"/>
          </a:xfrm>
          <a:prstGeom prst="rect">
            <a:avLst/>
          </a:prstGeom>
        </p:spPr>
        <p:txBody>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1" dirty="0"/>
              <a:t>Contributions of AAPIs </a:t>
            </a:r>
            <a:r>
              <a:rPr lang="en-US" sz="2800" b="1" dirty="0" smtClean="0"/>
              <a:t>in Agriculture</a:t>
            </a:r>
            <a:endParaRPr lang="en-US" sz="2800" b="1" dirty="0"/>
          </a:p>
        </p:txBody>
      </p:sp>
      <p:sp>
        <p:nvSpPr>
          <p:cNvPr id="5" name="Content Placeholder 2">
            <a:extLst>
              <a:ext uri="{FF2B5EF4-FFF2-40B4-BE49-F238E27FC236}">
                <a16:creationId xmlns:a16="http://schemas.microsoft.com/office/drawing/2014/main" xmlns="" id="{E0BF44EA-9F66-4CB5-9364-E7BAD567348B}"/>
              </a:ext>
            </a:extLst>
          </p:cNvPr>
          <p:cNvSpPr txBox="1">
            <a:spLocks/>
          </p:cNvSpPr>
          <p:nvPr/>
        </p:nvSpPr>
        <p:spPr>
          <a:xfrm>
            <a:off x="506767" y="2133600"/>
            <a:ext cx="6275033" cy="4191000"/>
          </a:xfrm>
          <a:prstGeom prst="rect">
            <a:avLst/>
          </a:prstGeom>
        </p:spPr>
        <p:txBody>
          <a:bodyPr>
            <a:norm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R="0" lvl="0">
              <a:lnSpc>
                <a:spcPct val="107000"/>
              </a:lnSpc>
              <a:spcBef>
                <a:spcPts val="0"/>
              </a:spcBef>
              <a:spcAft>
                <a:spcPts val="0"/>
              </a:spcAft>
              <a:buFont typeface="Wingdings" panose="05000000000000000000" pitchFamily="2" charset="2"/>
              <a:buChar char="v"/>
            </a:pPr>
            <a:r>
              <a:rPr lang="en-US" sz="2600" b="1" dirty="0">
                <a:latin typeface="Calibri" panose="020F0502020204030204" pitchFamily="34" charset="0"/>
                <a:cs typeface="Calibri" panose="020F0502020204030204" pitchFamily="34" charset="0"/>
              </a:rPr>
              <a:t>A.G. </a:t>
            </a:r>
            <a:r>
              <a:rPr lang="en-US" sz="2600" b="1" dirty="0" smtClean="0">
                <a:latin typeface="Calibri" panose="020F0502020204030204" pitchFamily="34" charset="0"/>
                <a:cs typeface="Calibri" panose="020F0502020204030204" pitchFamily="34" charset="0"/>
              </a:rPr>
              <a:t>Kawamura: </a:t>
            </a:r>
            <a:r>
              <a:rPr lang="en-US" sz="2600" dirty="0" smtClean="0">
                <a:latin typeface="Calibri" panose="020F0502020204030204" pitchFamily="34" charset="0"/>
                <a:cs typeface="Calibri" panose="020F0502020204030204" pitchFamily="34" charset="0"/>
              </a:rPr>
              <a:t>former Secretary of CDFA (2003 – 2010) </a:t>
            </a:r>
            <a:br>
              <a:rPr lang="en-US" sz="2600" dirty="0" smtClean="0">
                <a:latin typeface="Calibri" panose="020F0502020204030204" pitchFamily="34" charset="0"/>
                <a:cs typeface="Calibri" panose="020F0502020204030204" pitchFamily="34" charset="0"/>
              </a:rPr>
            </a:br>
            <a:endParaRPr lang="en-US" sz="2600" dirty="0" smtClean="0">
              <a:latin typeface="Calibri" panose="020F0502020204030204" pitchFamily="34" charset="0"/>
              <a:cs typeface="Calibri" panose="020F0502020204030204" pitchFamily="34" charset="0"/>
            </a:endParaRPr>
          </a:p>
          <a:p>
            <a:pPr marR="0" lvl="0">
              <a:lnSpc>
                <a:spcPct val="107000"/>
              </a:lnSpc>
              <a:spcBef>
                <a:spcPts val="0"/>
              </a:spcBef>
              <a:spcAft>
                <a:spcPts val="0"/>
              </a:spcAft>
              <a:buFont typeface="Wingdings" panose="05000000000000000000" pitchFamily="2" charset="2"/>
              <a:buChar char="v"/>
            </a:pPr>
            <a:r>
              <a:rPr lang="en-US" sz="2600" b="1" dirty="0" err="1" smtClean="0">
                <a:latin typeface="Calibri" panose="020F0502020204030204" pitchFamily="34" charset="0"/>
                <a:cs typeface="Calibri" panose="020F0502020204030204" pitchFamily="34" charset="0"/>
              </a:rPr>
              <a:t>Tsurumatsu</a:t>
            </a:r>
            <a:r>
              <a:rPr lang="en-US" sz="2600" b="1" dirty="0" smtClean="0">
                <a:latin typeface="Calibri" panose="020F0502020204030204" pitchFamily="34" charset="0"/>
                <a:cs typeface="Calibri" panose="020F0502020204030204" pitchFamily="34" charset="0"/>
              </a:rPr>
              <a:t> </a:t>
            </a:r>
            <a:r>
              <a:rPr lang="en-US" sz="2600" b="1" dirty="0">
                <a:latin typeface="Calibri" panose="020F0502020204030204" pitchFamily="34" charset="0"/>
                <a:cs typeface="Calibri" panose="020F0502020204030204" pitchFamily="34" charset="0"/>
              </a:rPr>
              <a:t>“T.M.” </a:t>
            </a:r>
            <a:r>
              <a:rPr lang="en-US" sz="2600" b="1" dirty="0" err="1" smtClean="0">
                <a:latin typeface="Calibri" panose="020F0502020204030204" pitchFamily="34" charset="0"/>
                <a:cs typeface="Calibri" panose="020F0502020204030204" pitchFamily="34" charset="0"/>
              </a:rPr>
              <a:t>Asari</a:t>
            </a:r>
            <a:r>
              <a:rPr lang="en-US" sz="2600" b="1" dirty="0" smtClean="0">
                <a:latin typeface="Calibri" panose="020F0502020204030204" pitchFamily="34" charset="0"/>
                <a:cs typeface="Calibri" panose="020F0502020204030204" pitchFamily="34" charset="0"/>
              </a:rPr>
              <a:t>: </a:t>
            </a:r>
            <a:r>
              <a:rPr lang="en-US" sz="2600" dirty="0" smtClean="0">
                <a:latin typeface="Calibri" panose="020F0502020204030204" pitchFamily="34" charset="0"/>
                <a:cs typeface="Calibri" panose="020F0502020204030204" pitchFamily="34" charset="0"/>
              </a:rPr>
              <a:t>first </a:t>
            </a:r>
            <a:r>
              <a:rPr lang="en-US" sz="2600" dirty="0">
                <a:latin typeface="Calibri" panose="020F0502020204030204" pitchFamily="34" charset="0"/>
                <a:cs typeface="Calibri" panose="020F0502020204030204" pitchFamily="34" charset="0"/>
              </a:rPr>
              <a:t>documented Japanese immigrant in </a:t>
            </a:r>
            <a:r>
              <a:rPr lang="en-US" sz="2600" dirty="0" err="1">
                <a:latin typeface="Calibri" panose="020F0502020204030204" pitchFamily="34" charset="0"/>
                <a:cs typeface="Calibri" panose="020F0502020204030204" pitchFamily="34" charset="0"/>
              </a:rPr>
              <a:t>Wintersburg</a:t>
            </a:r>
            <a:r>
              <a:rPr lang="en-US" sz="2600" dirty="0">
                <a:latin typeface="Calibri" panose="020F0502020204030204" pitchFamily="34" charset="0"/>
                <a:cs typeface="Calibri" panose="020F0502020204030204" pitchFamily="34" charset="0"/>
              </a:rPr>
              <a:t>, </a:t>
            </a:r>
            <a:r>
              <a:rPr lang="en-US" sz="2600" dirty="0" smtClean="0">
                <a:latin typeface="Calibri" panose="020F0502020204030204" pitchFamily="34" charset="0"/>
                <a:cs typeface="Calibri" panose="020F0502020204030204" pitchFamily="34" charset="0"/>
              </a:rPr>
              <a:t>California</a:t>
            </a:r>
            <a:br>
              <a:rPr lang="en-US" sz="2600" dirty="0" smtClean="0">
                <a:latin typeface="Calibri" panose="020F0502020204030204" pitchFamily="34" charset="0"/>
                <a:cs typeface="Calibri" panose="020F0502020204030204" pitchFamily="34" charset="0"/>
              </a:rPr>
            </a:br>
            <a:endParaRPr lang="en-US" sz="2600" dirty="0">
              <a:latin typeface="Calibri" panose="020F0502020204030204" pitchFamily="34" charset="0"/>
              <a:cs typeface="Calibri" panose="020F0502020204030204" pitchFamily="34" charset="0"/>
            </a:endParaRPr>
          </a:p>
          <a:p>
            <a:pPr marR="0" lvl="0">
              <a:lnSpc>
                <a:spcPct val="107000"/>
              </a:lnSpc>
              <a:spcBef>
                <a:spcPts val="0"/>
              </a:spcBef>
              <a:spcAft>
                <a:spcPts val="0"/>
              </a:spcAft>
              <a:buFont typeface="Wingdings" panose="05000000000000000000" pitchFamily="2" charset="2"/>
              <a:buChar char="v"/>
            </a:pPr>
            <a:r>
              <a:rPr lang="en-US" sz="2600" b="1" dirty="0" smtClean="0">
                <a:latin typeface="Calibri" panose="020F0502020204030204" pitchFamily="34" charset="0"/>
                <a:cs typeface="Calibri" panose="020F0502020204030204" pitchFamily="34" charset="0"/>
              </a:rPr>
              <a:t>Tanaka Farms: </a:t>
            </a:r>
            <a:r>
              <a:rPr lang="en-US" sz="2600" dirty="0" smtClean="0">
                <a:latin typeface="Calibri" panose="020F0502020204030204" pitchFamily="34" charset="0"/>
                <a:cs typeface="Calibri" panose="020F0502020204030204" pitchFamily="34" charset="0"/>
              </a:rPr>
              <a:t>family-owned </a:t>
            </a:r>
            <a:r>
              <a:rPr lang="en-US" sz="2600" dirty="0">
                <a:latin typeface="Calibri" panose="020F0502020204030204" pitchFamily="34" charset="0"/>
                <a:cs typeface="Calibri" panose="020F0502020204030204" pitchFamily="34" charset="0"/>
              </a:rPr>
              <a:t>and operated </a:t>
            </a:r>
            <a:r>
              <a:rPr lang="en-US" sz="2600" dirty="0" smtClean="0">
                <a:latin typeface="Calibri" panose="020F0502020204030204" pitchFamily="34" charset="0"/>
                <a:cs typeface="Calibri" panose="020F0502020204030204" pitchFamily="34" charset="0"/>
              </a:rPr>
              <a:t>for over </a:t>
            </a:r>
            <a:r>
              <a:rPr lang="en-US" sz="2600" dirty="0">
                <a:latin typeface="Calibri" panose="020F0502020204030204" pitchFamily="34" charset="0"/>
                <a:cs typeface="Calibri" panose="020F0502020204030204" pitchFamily="34" charset="0"/>
              </a:rPr>
              <a:t>100 </a:t>
            </a:r>
            <a:r>
              <a:rPr lang="en-US" sz="2600" dirty="0" smtClean="0">
                <a:latin typeface="Calibri" panose="020F0502020204030204" pitchFamily="34" charset="0"/>
                <a:cs typeface="Calibri" panose="020F0502020204030204" pitchFamily="34" charset="0"/>
              </a:rPr>
              <a:t>years</a:t>
            </a:r>
            <a:endParaRPr lang="en-US" sz="26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xmlns="" id="{A5FC23C3-0C35-42A1-A0AA-FD72863C2556}"/>
              </a:ext>
            </a:extLst>
          </p:cNvPr>
          <p:cNvSpPr txBox="1"/>
          <p:nvPr/>
        </p:nvSpPr>
        <p:spPr>
          <a:xfrm>
            <a:off x="7312236" y="3515506"/>
            <a:ext cx="1398233" cy="276999"/>
          </a:xfrm>
          <a:prstGeom prst="rect">
            <a:avLst/>
          </a:prstGeom>
          <a:noFill/>
        </p:spPr>
        <p:txBody>
          <a:bodyPr wrap="square" rtlCol="0">
            <a:spAutoFit/>
          </a:bodyPr>
          <a:lstStyle/>
          <a:p>
            <a:r>
              <a:rPr lang="en-US" sz="1200" dirty="0" smtClean="0"/>
              <a:t>A.G. Kawamura</a:t>
            </a:r>
            <a:endParaRPr lang="en-US" sz="1200" dirty="0"/>
          </a:p>
        </p:txBody>
      </p:sp>
      <p:pic>
        <p:nvPicPr>
          <p:cNvPr id="2" name="Picture 2" descr="Team - Solutions from Urban A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297" t="10721" r="12882" b="10240"/>
          <a:stretch/>
        </p:blipFill>
        <p:spPr bwMode="auto">
          <a:xfrm>
            <a:off x="7312236" y="1828800"/>
            <a:ext cx="1398233" cy="17526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reat Grandfather Teruo and Grandfather Geor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4455" y="3962400"/>
            <a:ext cx="1634705" cy="217960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xmlns="" id="{A5FC23C3-0C35-42A1-A0AA-FD72863C2556}"/>
              </a:ext>
            </a:extLst>
          </p:cNvPr>
          <p:cNvSpPr txBox="1"/>
          <p:nvPr/>
        </p:nvSpPr>
        <p:spPr>
          <a:xfrm>
            <a:off x="6934200" y="6187060"/>
            <a:ext cx="2285999" cy="276999"/>
          </a:xfrm>
          <a:prstGeom prst="rect">
            <a:avLst/>
          </a:prstGeom>
          <a:noFill/>
        </p:spPr>
        <p:txBody>
          <a:bodyPr wrap="square" rtlCol="0">
            <a:spAutoFit/>
          </a:bodyPr>
          <a:lstStyle/>
          <a:p>
            <a:r>
              <a:rPr lang="en-US" sz="1200" dirty="0" err="1" smtClean="0"/>
              <a:t>Teruo</a:t>
            </a:r>
            <a:r>
              <a:rPr lang="en-US" sz="1200" dirty="0" smtClean="0"/>
              <a:t> and George Tanaka</a:t>
            </a:r>
            <a:endParaRPr lang="en-US" sz="1200" dirty="0"/>
          </a:p>
        </p:txBody>
      </p:sp>
    </p:spTree>
    <p:extLst>
      <p:ext uri="{BB962C8B-B14F-4D97-AF65-F5344CB8AC3E}">
        <p14:creationId xmlns:p14="http://schemas.microsoft.com/office/powerpoint/2010/main" val="1441804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peaking Together during Asian and Pacific Heritage Month"/>
          <p:cNvPicPr>
            <a:picLocks noChangeAspect="1" noChangeArrowheads="1"/>
          </p:cNvPicPr>
          <p:nvPr/>
        </p:nvPicPr>
        <p:blipFill rotWithShape="1">
          <a:blip r:embed="rId3">
            <a:extLst>
              <a:ext uri="{28A0092B-C50C-407E-A947-70E740481C1C}">
                <a14:useLocalDpi xmlns:a14="http://schemas.microsoft.com/office/drawing/2010/main" val="0"/>
              </a:ext>
            </a:extLst>
          </a:blip>
          <a:srcRect b="84409"/>
          <a:stretch/>
        </p:blipFill>
        <p:spPr bwMode="auto">
          <a:xfrm>
            <a:off x="228600" y="304800"/>
            <a:ext cx="8686800" cy="67717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xmlns="" id="{E8EBE9C6-B1AD-441E-8D8E-FB5AEF18752B}"/>
              </a:ext>
            </a:extLst>
          </p:cNvPr>
          <p:cNvSpPr txBox="1">
            <a:spLocks/>
          </p:cNvSpPr>
          <p:nvPr/>
        </p:nvSpPr>
        <p:spPr>
          <a:xfrm>
            <a:off x="506767" y="1143000"/>
            <a:ext cx="8382000" cy="380999"/>
          </a:xfrm>
          <a:prstGeom prst="rect">
            <a:avLst/>
          </a:prstGeom>
        </p:spPr>
        <p:txBody>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1" dirty="0"/>
              <a:t>Contributions of AAPIs </a:t>
            </a:r>
            <a:r>
              <a:rPr lang="en-US" sz="2800" b="1" dirty="0" smtClean="0"/>
              <a:t>in </a:t>
            </a:r>
            <a:r>
              <a:rPr lang="en-US" sz="2800" b="1" dirty="0"/>
              <a:t>World War II</a:t>
            </a:r>
          </a:p>
        </p:txBody>
      </p:sp>
      <p:sp>
        <p:nvSpPr>
          <p:cNvPr id="5" name="Content Placeholder 2">
            <a:extLst>
              <a:ext uri="{FF2B5EF4-FFF2-40B4-BE49-F238E27FC236}">
                <a16:creationId xmlns:a16="http://schemas.microsoft.com/office/drawing/2014/main" xmlns="" id="{E0BF44EA-9F66-4CB5-9364-E7BAD567348B}"/>
              </a:ext>
            </a:extLst>
          </p:cNvPr>
          <p:cNvSpPr txBox="1">
            <a:spLocks/>
          </p:cNvSpPr>
          <p:nvPr/>
        </p:nvSpPr>
        <p:spPr>
          <a:xfrm>
            <a:off x="272638" y="2040960"/>
            <a:ext cx="6275033" cy="3886200"/>
          </a:xfrm>
          <a:prstGeom prst="rect">
            <a:avLst/>
          </a:prstGeom>
        </p:spPr>
        <p:txBody>
          <a:bodyPr>
            <a:no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R="0" lvl="0">
              <a:lnSpc>
                <a:spcPct val="107000"/>
              </a:lnSpc>
              <a:spcBef>
                <a:spcPts val="0"/>
              </a:spcBef>
              <a:spcAft>
                <a:spcPts val="0"/>
              </a:spcAft>
              <a:buFont typeface="Wingdings" panose="05000000000000000000" pitchFamily="2" charset="2"/>
              <a:buChar char="v"/>
            </a:pPr>
            <a:r>
              <a:rPr lang="en-US" sz="2600" dirty="0" smtClean="0">
                <a:effectLst/>
                <a:latin typeface="Calibri" panose="020F0502020204030204" pitchFamily="34" charset="0"/>
                <a:ea typeface="Calibri" panose="020F0502020204030204" pitchFamily="34" charset="0"/>
                <a:cs typeface="Calibri" panose="020F0502020204030204" pitchFamily="34" charset="0"/>
              </a:rPr>
              <a:t>Japanese Americans served in World War II and many of them died for this country, including </a:t>
            </a:r>
            <a:r>
              <a:rPr lang="en-US" sz="2600" dirty="0" err="1" smtClean="0">
                <a:effectLst/>
                <a:latin typeface="Calibri" panose="020F0502020204030204" pitchFamily="34" charset="0"/>
                <a:ea typeface="Calibri" panose="020F0502020204030204" pitchFamily="34" charset="0"/>
                <a:cs typeface="Calibri" panose="020F0502020204030204" pitchFamily="34" charset="0"/>
              </a:rPr>
              <a:t>Kazua</a:t>
            </a:r>
            <a:r>
              <a:rPr lang="en-US" sz="2600" dirty="0" smtClean="0">
                <a:effectLst/>
                <a:latin typeface="Calibri" panose="020F0502020204030204" pitchFamily="34" charset="0"/>
                <a:ea typeface="Calibri" panose="020F0502020204030204" pitchFamily="34" charset="0"/>
                <a:cs typeface="Calibri" panose="020F0502020204030204" pitchFamily="34" charset="0"/>
              </a:rPr>
              <a:t> Masuda from Orange County.  </a:t>
            </a:r>
            <a:endParaRPr lang="en-US" sz="2600" dirty="0">
              <a:latin typeface="Calibri" panose="020F0502020204030204" pitchFamily="34" charset="0"/>
              <a:ea typeface="Calibri" panose="020F0502020204030204" pitchFamily="34" charset="0"/>
              <a:cs typeface="Calibri" panose="020F0502020204030204" pitchFamily="34" charset="0"/>
            </a:endParaRPr>
          </a:p>
          <a:p>
            <a:pPr marR="0" lvl="0">
              <a:lnSpc>
                <a:spcPct val="107000"/>
              </a:lnSpc>
              <a:spcBef>
                <a:spcPts val="0"/>
              </a:spcBef>
              <a:spcAft>
                <a:spcPts val="0"/>
              </a:spcAft>
              <a:buFont typeface="Wingdings" panose="05000000000000000000" pitchFamily="2" charset="2"/>
              <a:buChar char="v"/>
            </a:pPr>
            <a:endParaRPr lang="en-US" sz="2000" b="1" dirty="0">
              <a:latin typeface="Calibri" panose="020F0502020204030204" pitchFamily="34" charset="0"/>
              <a:ea typeface="Arial" panose="020B0604020202020204" pitchFamily="34" charset="0"/>
              <a:cs typeface="Calibri" panose="020F0502020204030204" pitchFamily="34" charset="0"/>
            </a:endParaRPr>
          </a:p>
          <a:p>
            <a:pPr marR="0" lvl="0">
              <a:lnSpc>
                <a:spcPct val="107000"/>
              </a:lnSpc>
              <a:spcBef>
                <a:spcPts val="0"/>
              </a:spcBef>
              <a:spcAft>
                <a:spcPts val="0"/>
              </a:spcAft>
              <a:buFont typeface="Wingdings" panose="05000000000000000000" pitchFamily="2" charset="2"/>
              <a:buChar char="v"/>
            </a:pPr>
            <a:r>
              <a:rPr lang="en-US" sz="2600" b="1" dirty="0" smtClean="0">
                <a:effectLst/>
                <a:latin typeface="Calibri" panose="020F0502020204030204" pitchFamily="34" charset="0"/>
                <a:ea typeface="Arial" panose="020B0604020202020204" pitchFamily="34" charset="0"/>
                <a:cs typeface="Calibri" panose="020F0502020204030204" pitchFamily="34" charset="0"/>
              </a:rPr>
              <a:t>Filipino</a:t>
            </a:r>
            <a:r>
              <a:rPr lang="en-US" sz="2600" dirty="0" smtClean="0">
                <a:effectLst/>
                <a:latin typeface="Calibri" panose="020F0502020204030204" pitchFamily="34" charset="0"/>
                <a:ea typeface="Arial" panose="020B0604020202020204" pitchFamily="34" charset="0"/>
                <a:cs typeface="Calibri" panose="020F0502020204030204" pitchFamily="34" charset="0"/>
              </a:rPr>
              <a:t> </a:t>
            </a:r>
            <a:r>
              <a:rPr lang="en-US" sz="2600" dirty="0">
                <a:effectLst/>
                <a:latin typeface="Calibri" panose="020F0502020204030204" pitchFamily="34" charset="0"/>
                <a:ea typeface="Arial" panose="020B0604020202020204" pitchFamily="34" charset="0"/>
                <a:cs typeface="Calibri" panose="020F0502020204030204" pitchFamily="34" charset="0"/>
              </a:rPr>
              <a:t>soldiers and civilians fought </a:t>
            </a:r>
            <a:r>
              <a:rPr lang="en-US" sz="2600" dirty="0" smtClean="0">
                <a:effectLst/>
                <a:latin typeface="Calibri" panose="020F0502020204030204" pitchFamily="34" charset="0"/>
                <a:ea typeface="Arial" panose="020B0604020202020204" pitchFamily="34" charset="0"/>
                <a:cs typeface="Calibri" panose="020F0502020204030204" pitchFamily="34" charset="0"/>
              </a:rPr>
              <a:t>along side </a:t>
            </a:r>
            <a:r>
              <a:rPr lang="en-US" sz="2600" dirty="0">
                <a:effectLst/>
                <a:latin typeface="Calibri" panose="020F0502020204030204" pitchFamily="34" charset="0"/>
                <a:ea typeface="Arial" panose="020B0604020202020204" pitchFamily="34" charset="0"/>
                <a:cs typeface="Calibri" panose="020F0502020204030204" pitchFamily="34" charset="0"/>
              </a:rPr>
              <a:t>American troops in the </a:t>
            </a:r>
            <a:r>
              <a:rPr lang="en-US" sz="2600" dirty="0" smtClean="0">
                <a:effectLst/>
                <a:latin typeface="Calibri" panose="020F0502020204030204" pitchFamily="34" charset="0"/>
                <a:ea typeface="Arial" panose="020B0604020202020204" pitchFamily="34" charset="0"/>
                <a:cs typeface="Calibri" panose="020F0502020204030204" pitchFamily="34" charset="0"/>
              </a:rPr>
              <a:t>Philippines, where </a:t>
            </a:r>
            <a:r>
              <a:rPr lang="en-US" sz="2600" dirty="0">
                <a:latin typeface="Calibri" panose="020F0502020204030204" pitchFamily="34" charset="0"/>
                <a:ea typeface="Arial" panose="020B0604020202020204" pitchFamily="34" charset="0"/>
                <a:cs typeface="Calibri" panose="020F0502020204030204" pitchFamily="34" charset="0"/>
              </a:rPr>
              <a:t>a</a:t>
            </a:r>
            <a:r>
              <a:rPr lang="en-US" sz="2600" dirty="0" smtClean="0">
                <a:latin typeface="Calibri" panose="020F0502020204030204" pitchFamily="34" charset="0"/>
                <a:ea typeface="Arial" panose="020B0604020202020204" pitchFamily="34" charset="0"/>
                <a:cs typeface="Calibri" panose="020F0502020204030204" pitchFamily="34" charset="0"/>
              </a:rPr>
              <a:t>n </a:t>
            </a:r>
            <a:r>
              <a:rPr lang="en-US" sz="2600" dirty="0">
                <a:latin typeface="Calibri" panose="020F0502020204030204" pitchFamily="34" charset="0"/>
                <a:ea typeface="Arial" panose="020B0604020202020204" pitchFamily="34" charset="0"/>
                <a:cs typeface="Calibri" panose="020F0502020204030204" pitchFamily="34" charset="0"/>
              </a:rPr>
              <a:t>estimated one million Filipinos lost their </a:t>
            </a:r>
            <a:r>
              <a:rPr lang="en-US" sz="2600" dirty="0" smtClean="0">
                <a:latin typeface="Calibri" panose="020F0502020204030204" pitchFamily="34" charset="0"/>
                <a:ea typeface="Arial" panose="020B0604020202020204" pitchFamily="34" charset="0"/>
                <a:cs typeface="Calibri" panose="020F0502020204030204" pitchFamily="34" charset="0"/>
              </a:rPr>
              <a:t>lives.</a:t>
            </a:r>
            <a:endParaRPr lang="en-US" sz="26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xmlns="" id="{9B53A0EB-6647-444F-8535-AC983BF615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1562" y="2040960"/>
            <a:ext cx="1642560" cy="2043344"/>
          </a:xfrm>
          <a:prstGeom prst="rect">
            <a:avLst/>
          </a:prstGeom>
        </p:spPr>
      </p:pic>
      <p:sp>
        <p:nvSpPr>
          <p:cNvPr id="6" name="TextBox 5">
            <a:extLst>
              <a:ext uri="{FF2B5EF4-FFF2-40B4-BE49-F238E27FC236}">
                <a16:creationId xmlns:a16="http://schemas.microsoft.com/office/drawing/2014/main" xmlns="" id="{A5FC23C3-0C35-42A1-A0AA-FD72863C2556}"/>
              </a:ext>
            </a:extLst>
          </p:cNvPr>
          <p:cNvSpPr txBox="1"/>
          <p:nvPr/>
        </p:nvSpPr>
        <p:spPr>
          <a:xfrm>
            <a:off x="6854511" y="4180988"/>
            <a:ext cx="1398233" cy="276999"/>
          </a:xfrm>
          <a:prstGeom prst="rect">
            <a:avLst/>
          </a:prstGeom>
          <a:noFill/>
        </p:spPr>
        <p:txBody>
          <a:bodyPr wrap="square" rtlCol="0">
            <a:spAutoFit/>
          </a:bodyPr>
          <a:lstStyle/>
          <a:p>
            <a:r>
              <a:rPr lang="en-US" sz="1200" dirty="0" err="1"/>
              <a:t>Kazua</a:t>
            </a:r>
            <a:r>
              <a:rPr lang="en-US" sz="1200" dirty="0"/>
              <a:t> Masuda</a:t>
            </a:r>
          </a:p>
        </p:txBody>
      </p:sp>
      <p:pic>
        <p:nvPicPr>
          <p:cNvPr id="2052" name="Picture 4" descr="Women Warriors of the Philippines - WWII Heroines Helped Liberate Their  Country"/>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840" t="2742" r="2946" b="3756"/>
          <a:stretch/>
        </p:blipFill>
        <p:spPr bwMode="auto">
          <a:xfrm>
            <a:off x="6587978" y="4718219"/>
            <a:ext cx="2011914" cy="1528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51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peaking Together during Asian and Pacific Heritage Month"/>
          <p:cNvPicPr>
            <a:picLocks noChangeAspect="1" noChangeArrowheads="1"/>
          </p:cNvPicPr>
          <p:nvPr/>
        </p:nvPicPr>
        <p:blipFill rotWithShape="1">
          <a:blip r:embed="rId3">
            <a:extLst>
              <a:ext uri="{28A0092B-C50C-407E-A947-70E740481C1C}">
                <a14:useLocalDpi xmlns:a14="http://schemas.microsoft.com/office/drawing/2010/main" val="0"/>
              </a:ext>
            </a:extLst>
          </a:blip>
          <a:srcRect b="84409"/>
          <a:stretch/>
        </p:blipFill>
        <p:spPr bwMode="auto">
          <a:xfrm>
            <a:off x="228600" y="304800"/>
            <a:ext cx="8686800" cy="67717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43213" y="1076325"/>
            <a:ext cx="8057573" cy="380999"/>
          </a:xfrm>
        </p:spPr>
        <p:txBody>
          <a:bodyPr/>
          <a:lstStyle/>
          <a:p>
            <a:r>
              <a:rPr lang="en-US" sz="3100" dirty="0"/>
              <a:t>AAPI </a:t>
            </a:r>
            <a:r>
              <a:rPr lang="en-US" sz="3100" dirty="0" smtClean="0"/>
              <a:t>Political Leaders </a:t>
            </a:r>
            <a:r>
              <a:rPr lang="en-US" sz="3100" dirty="0"/>
              <a:t>in Orange County</a:t>
            </a:r>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KAAdwMBIgACEQEDEQH/xAAcAAAABwEBAAAAAAAAAAAAAAABAgMEBQYHAAj/xAA+EAACAQMCAwQGCQMDBAMAAAABAgMABBEFIQYSMRNBUWEHFCJxgZEjMkKhscHR4fAVM1JygvElkqLCQ2Jj/8QAGgEAAgMBAQAAAAAAAAAAAAAAAwQAAQIFBv/EACwRAAICAQMDAQcFAQAAAAAAAAABAhEDEiExBEFRcRMiI0KRocEyNFJhsQX/2gAMAwEAAhEDEQA/AMb76EDehOAKLzVDYeP6/wAK0j0X23OLmY42QKvvJz+QrP8ASo4p7+KKbn5HOMR/WJ8BmtZ4KtorLSb2SNHiCTMQshyfZGNzVMNhezEbQLqHHzNjmS3Bx/tA/M1erhlN3pELdWuyQMeCN+1UH0fhrjWbq4fOTEST/qarLYah67x3bwKcx2aOo8C2N/0oae3qdHLibyUvlidqep/0WMxIfpppWRQO5c7micX6/HqNr6jZNmIr9JIOhP8AjVU4i1D17iO7nP8Aajl5EHkO/wCeaeaPp882rnTpEIZXDvn7KHfNCnlpN9h/F0mKEIznzRmUq8kjq3VSRSLdalOJrdLTXtQt4hhI7hwvuzUVjxpiLtJnmp/qdBSKkNCi06S5f+qxXEkQX2BbsFbOfOmDU/0OXsL1ZORW5d+Vuhq3wUuR1OLSLVf+jw3EcOF9mYh25qjNW7Q3GZQQ57uXFS6v22stL2ZAbB5I25e/xok0edXcOpxykgO3MR8axwwuWWjE5EtwjasdEivLfJuIpZF5c4DAkZB+QNdSOk6p/S7qQMCbZsc6qOhxsRQVpSTD48M5QUvKKc/Sk80o3Sid9aEmT/CU8MF72kiK7IysAxwCAckVqWv6jDJw/fXtrbm1S7c8keehOAfwJ+NYlCGMg5QSfAVo2qu8HC+i6c7e2Yu2ceHXr86zLixjo468qiWH0fx9hpOo37YBycHyUZ/Gu9GatccQy3DnLLCWOfFiP3oIH/p3o8P2XnQgeOXP6Ur6MR2cl/dNsqRqufmaF3SOs5Xjyz87EZp+lHUuLZ4APoUmZ5D5Bunxq2cX61ZcNz3Vy4RbiaJeRV6uwXC/AUGh20dvHHeJ/cvEMrN8dhVI9LrpfcU2NtB7UxtkUqD9ottWJ9PHJGn6i/V9TJ5KXbYozSrNK8k5Z3dizHxJ60vb29tJyM6ExsSMxthh89qsth6Pp2HPcXCA9wVSRTheA/bcTTcqg7YGQ1F9rBHPWHIyoarYW1r2b2M7yxuPaWQYKH+fw0hpn98/6avGrcMRWmlJcJICsDKjHG7A95+Iqp3FoLLWGjQYRl5l9x6j55oidq0Y0uMqYblVrtQXRTgbt76OkYTVQokRvZO69OoonseuLzlgCO4ZpRAn9WURsSpQjJGPCsSL6n9uwl9ytPccuMcwx91dQXCFbyeM9QxFdWEtju4YfDj6EKzLyAY3xSCxOegzQsSuce6gWeRRtijnnmWHg+9g0u/lkvFHIyYFWLiOc3utpGmy8kcSH34/WqDA8088cK45pHCDbxOK0LSrLtuJobbm7RYpcsx7wv7ihzR0f+e0nKXhFj44UW+j2NumydoBj3KaXskOkcCs4UiW4U5J8W2H3Uz44lW91DTdMQ5YsC+O7mOPwzUxxjyxcLyIvsqhQDyway+WxiM/h44Pu7FLK+isuDbK9m/+GNkx3t7RwKzrTHk1bjyOaZg7IBI+/gP3qxcYJLaaJodifZAiLvjvc/8AJqUsRFe22m3ETMjCNo1IA28RuPFelYlOtjWXEvZOfmRLQyxLzRmaMPj6pYZot32ccXPLIqjGcmo66066yo/qDqm7cikBMe7lznbxpCWC857cSXARTnmZWwwOdt8eGPvrFIXTY95E1HS7yxglDtMAhXvHgfnWcTRR2WtW8+p2rzWEamMkty5Y7jfr41pGlWUtveK7X00gHtYLlz/3EVQ/SLMYJJLfsyhuJu0jXGMIPd3Z2HlRIfxQHJHmTI3W7/R5bq3fTrMwoq4kCylubfzpmL63TVIp4o2WMbHJzUGZGz1rud6K4KqFpZNUdL4LVrdsYNWaTrHcDtEP4j+eNDTjTFfW+HY4yyi6gflDHy23+GK6klmjD3Z8o72LInBNFHk6n30mKVl+s3vpGugedZM8IWq3nEljE2eVXMjEdwUFvyFaJ6O4e3uru9k3+yp8zufyrO+E7r1bUZ5BjJtJVGT0JAFazwBbCHQQ5UjtnLg+7b8qw95JDmH3cEn52ItFNxx8Qxz2coPwCj9alOLrj1q807SFO8sgeX3A7Co7hV1ueJ9UvX+ooY58N/0FR9teNf8AFMN0x/uzEjyABA/CsWdBR1St/LH7ln40s31S80u2hG5Qkn/FRjJqWntUtdGtxblUjgdV8zkkD7zSNrcpJqcy8oMkFui5PgxJI+YFRPHep9hoMtnC5Wd1Em3VQpyD8wKjS3sX1TnGONdheaeUuhuHcqNkXlJUHPU4/wCKbasbswZmKLCo3KwnIGOoPdURwnxMuqW7euLyumFlIHs79D8cGpe7fTuvriyBfshR+I3NBqtmUpKStMQ9ZuHMZ55EKplw3UDz86rPHM7ao87eyfV5RFEVXcrvn37k/CrDpKSaprEduMiJ5AzDvIHj4DvqD9IFisHFOqrpTfRxzgGHphiis3L47k7UbCndi3UT7FHfT7onmWByPIVNcHaVbXWsiPXYTFadmTzSNyjm2xvUa88qkgkgjqD1FJm5k/yowpZq40TRbaJRo88SBm+kxMD3UNZQLyUHOTmuoEunxydtDEepnFUmNCRzPtTzhwRSaxDHMgeNpF5lPQjNMT9qj6RJ2epRtnoQfkaMBNN4nGn20NzZW2mwQyAjEqDcVPRyjTuCRKvWO2295H71D8aWcryW8iA8l0yBfM4pTjS6FtpEGnRfbYZ9y/vQ06tnRxw1QhBd3Y14Vxb6FrN2enZlQfHb96b8K2xk1D1ltorVOZj5nYfnSqH1T0fqqjLXUuMeOT+1V2bii5gsH03T444YixEs31nl+ewH8zUjG6D5eojjhN+XX0LXw5rNrFLrGoahcJCjqvJzMATucBR3nptVQ1jiGTUrmeYrzvMMFm2CjpgCoNmLHJJJ8Sa5T7PSiKC7iEutnqbhtexfvRLYrfXWr2UfKvNbRuA3ewc4/MfGrQ2hLNe+qxWbesZwynbHmfAef7VXvQwJ0v8AWZrSNZLlbRFiVzhSxY/WPhtvRl1firSeLRaLdzXWrSTcslu0hMEmcY27lIIORuKqeNSdg8Mmk1/po0Wn2PC2lXV4wUvDE0s8viFBOB5V5/vNRmvu3nnJM9xK8smT3sc1svpg1JrTg/sG5RPfSpCVByMY5m37x7OPjWFGiJUtgDbbtj4XvOqx3KLKmNieq+49aK1kkvtWs3L4iXfHxA/KmOTnejxyNG3MrEHyqygJ4ZbcZmQqn+Y3X5iup1FfODucHxrqlIoiTk99Fi5klDr3UHaAChEq+NYNmi+j+1urzVUnurw3EduvOqliQh6Cl/SLIRqtuinH0Z+ZND6IVAttRk6BpFX7hTTXpxrHF6RRANH2ixA+47n8aGzodK25J9kia4keLT9A0pZB9HDKrOo6tgE4+JrM+UhmyQTV69JdyFisLUA4Ys+R3YwPzqi84ZveKLBCebJqpAUai0YVoCaP6DpAvEOoxk4VrMMTnuDD9aJZ8RG59I9rqjDkikuuzAPdG30Q/wDHBqu8FX0thc6zNAxEp0W4WPH+ZKAH35NBdcp7G4iHK8PKSB5VBrp4OSlX08rv9C0+nK/Eut6dYK21tA0jqDtl2A/BPvrMzVh4/wBQ/qnGOqXSvzR9t2cfgFQBfyPzquvUFQvXeuNDRCfa+FQh2xbDNy+ZoaKMeNdUKGBXIrghrgdqHmNYNF/9G+ppAl3YiXkmnPMB4jlx86lNG0c2WsyXMzA29tC0olx0x4+4ZrMIZXikWSNirqcqwOCDVsg4qurrSJ7WVPpnXszMu2UPX4kbfGlZY8iyaou0xzF1KjjcA/GGuw67eRG1WVbeJSAJAAeYnrt5VXM8rj399KuATSEp5QDnAz0p0SbsUzRx0ogIrubwqEHVlK8N0jISM+y3mvUj7hUzq+IkW5g+oy+0KhLNxHdwM3QSDNSuuK1vGEQ5ifGPKq7jmC1hk3x90+z9HwyGO5JPUnJpPOWPltRmOFPj3UWtCYGaQX2nf30q5wKRhJ5n+FUQUOEHSuoDknGcCuqihl3V1cOldtWTQeJO0cKPifCpAfRIFiAAz39TRLaIRxA7D/I08YW13Ei2zAXQGGiBBEn/ANlPj4j5eFaKGYmycMCKTuD7Bojez0O3TPhR7VRcTRwucBmAJ8BmpZaVugyttmjA7igucetTcqhF5zyqPsjOwoN+ZasjVOh7aKr3ttG+waUU+1rniZIXzgEkEjqKaaXGs+pwxk4ADN8hR9XeVbgJO+TGoA28f4KgeO2Fyrnv+GMG9pvdQ0A2FcelQXEZ2wNqTgb2yM428KNIC7BFBZj0UdTSsVjcI4MiCMEfaO/yqEO7q6n9rZ2sinmuOdh3L7OK6pRRGGydyWiZAudgx3FcLKVCGkKcgOetOLO5WO7DNF2sectFuM+VTmraS992U+lwp6oyezhsZ8zk5zWDQbT4RbxaSlqkUmo6mWaKWWMOtvGrlcqp2Lkqxyc4AGNzmtQtbFH05Vu+0ug257di/wAcHp8Kr3B3COrtb2C6zBHBZ2LNJayK304LHJGMY5Tk5B8qtwAt2EDEqydGzgkd1CzatqGun007K3ecLWMs5lS1tri3YHtY5h7Yz9pH8fIn4+NJ4p4bXhu8S6s+2ktW2RnOezffYn4HHxrRdRvbdbopkM7DH0exz501l4Zi1nshqM11NCgISPPIqeGMYz8QarHqZeZY0v7MaeVnlZ3BBY53owblGc791bTD6NeH2b2orkk//sd/uqRg9GnDEYy2mvJ5vcSH8DTFMUZjfD0aSNcyGRVlXAUFu7+YpT+n6hrmqTrZW7TGMhXYEAKcY3JOP4a0ZuLuDNKuX0e30ftbS2JVZYoY5EY/axzHJ32yeuPdSVpxBpdzdm10pjHETz+1AsRRdgQANifA/tWZuUYjEHGcVDj8kXpHo/tlXGsXLSTEf2rZuUKPeRkn4Y99PpvRzptuj3MN3Jdpy5W3uG5MDvyUxn7qsIIEfaxFY4MZZ2cl5P55n4USaURW8wBZY2QkDHU4784I/nWlfaTDPDCuAvDPDXCutWkllFZtpuoRpzGSGdmDjx9rOd8ZBqrcR8OXmiNIZ2Sa2U7TqvQeLDu+8VMaDdPY6j60xCrDG5k3AwuMe/qRUVxP6RYZEaGyUSZ+2BlRnz76axSen3hXLFKWxVbu1ilwwZFcfaHeKGq/e3rzXEjqeRXYsqLsFHhQ1uwJeOGbm11PUk0/h7SZ2nKl/aZEAA6knJ8vnWn8McEwaUTcSKZJ2IYRZzFCe/k2HzPwArAreMg+xK8f+jH50/R5geb12cnzVD+VYs2j0p6nKe7f3GivpQf64Zv9mfyrzkss4ORey7+KL+lG7W7I2vW+MS1epl8HolNGhjyVhI7ziL9BR1tYI4Hnf6OFMl3kUrgDqTkDavOnbXyja9GPOIUc3+pCMot4hXvXszg/fU1E55Ne1fjvSLOztpLFbidbk+yEXlldM4JRX7gRuxwBv1NSdxd2HFPD7WOl6pHZy3MI5o2cdsik7qRnO+4J789awa4kuo0i9VuYOXlyyCDHKfDcnNN3ub2QYm9VkHg8RP51LJUTSW9EMqSA9vEyL05VdD028dqleFuAJdFkea4vT6y45T2JKKF7hk71lNtqmq2wAt7hYQOnZPImPk1ScXFvEcYAXUbn4XT/AJ5qWRJeTXouFHScyxagQMYVHKsqeY2Bz8aXh4Pt3k7S9vp5sEHs4yqIPkOb76yWPjjihQP+oT4HjPzfitLDj/iZTn1+Ynz7M/8ArVVHwbcpVyXPj2P1K3GlaRYyxWsqk3d2EPIQR9TnO24yTv3Y7zWQX9rbTsDBnsR0bP1z4+6pnWuJ9Y4ghWDVJcxLnABG/kQAB8aipDkY8BVg29qGC26R/VWhpVhvQ1Zk/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KAAdwMBIgACEQEDEQH/xAAcAAAABwEBAAAAAAAAAAAAAAABAgMEBQYHAAj/xAA+EAACAQMCAwQGCQMDBAMAAAABAgMABBEFIQYSMRNBUWEHFCJxgZEjMkKhscHR4fAVM1JygvElkqLCQ2Jj/8QAGgEAAgMBAQAAAAAAAAAAAAAAAwQAAQIFBv/EACwRAAICAQMDAQcFAQAAAAAAAAABAhEDEiExBEFRcRMiI0KRocEyNFJhsQX/2gAMAwEAAhEDEQA/AMb76EDehOAKLzVDYeP6/wAK0j0X23OLmY42QKvvJz+QrP8ASo4p7+KKbn5HOMR/WJ8BmtZ4KtorLSb2SNHiCTMQshyfZGNzVMNhezEbQLqHHzNjmS3Bx/tA/M1erhlN3pELdWuyQMeCN+1UH0fhrjWbq4fOTEST/qarLYah67x3bwKcx2aOo8C2N/0oae3qdHLibyUvlidqep/0WMxIfpppWRQO5c7micX6/HqNr6jZNmIr9JIOhP8AjVU4i1D17iO7nP8Aajl5EHkO/wCeaeaPp882rnTpEIZXDvn7KHfNCnlpN9h/F0mKEIznzRmUq8kjq3VSRSLdalOJrdLTXtQt4hhI7hwvuzUVjxpiLtJnmp/qdBSKkNCi06S5f+qxXEkQX2BbsFbOfOmDU/0OXsL1ZORW5d+Vuhq3wUuR1OLSLVf+jw3EcOF9mYh25qjNW7Q3GZQQ57uXFS6v22stL2ZAbB5I25e/xok0edXcOpxykgO3MR8axwwuWWjE5EtwjasdEivLfJuIpZF5c4DAkZB+QNdSOk6p/S7qQMCbZsc6qOhxsRQVpSTD48M5QUvKKc/Sk80o3Sid9aEmT/CU8MF72kiK7IysAxwCAckVqWv6jDJw/fXtrbm1S7c8keehOAfwJ+NYlCGMg5QSfAVo2qu8HC+i6c7e2Yu2ceHXr86zLixjo468qiWH0fx9hpOo37YBycHyUZ/Gu9GatccQy3DnLLCWOfFiP3oIH/p3o8P2XnQgeOXP6Ur6MR2cl/dNsqRqufmaF3SOs5Xjyz87EZp+lHUuLZ4APoUmZ5D5Bunxq2cX61ZcNz3Vy4RbiaJeRV6uwXC/AUGh20dvHHeJ/cvEMrN8dhVI9LrpfcU2NtB7UxtkUqD9ottWJ9PHJGn6i/V9TJ5KXbYozSrNK8k5Z3dizHxJ60vb29tJyM6ExsSMxthh89qsth6Pp2HPcXCA9wVSRTheA/bcTTcqg7YGQ1F9rBHPWHIyoarYW1r2b2M7yxuPaWQYKH+fw0hpn98/6avGrcMRWmlJcJICsDKjHG7A95+Iqp3FoLLWGjQYRl5l9x6j55oidq0Y0uMqYblVrtQXRTgbt76OkYTVQokRvZO69OoonseuLzlgCO4ZpRAn9WURsSpQjJGPCsSL6n9uwl9ytPccuMcwx91dQXCFbyeM9QxFdWEtju4YfDj6EKzLyAY3xSCxOegzQsSuce6gWeRRtijnnmWHg+9g0u/lkvFHIyYFWLiOc3utpGmy8kcSH34/WqDA8088cK45pHCDbxOK0LSrLtuJobbm7RYpcsx7wv7ihzR0f+e0nKXhFj44UW+j2NumydoBj3KaXskOkcCs4UiW4U5J8W2H3Uz44lW91DTdMQ5YsC+O7mOPwzUxxjyxcLyIvsqhQDyway+WxiM/h44Pu7FLK+isuDbK9m/+GNkx3t7RwKzrTHk1bjyOaZg7IBI+/gP3qxcYJLaaJodifZAiLvjvc/8AJqUsRFe22m3ETMjCNo1IA28RuPFelYlOtjWXEvZOfmRLQyxLzRmaMPj6pYZot32ccXPLIqjGcmo66066yo/qDqm7cikBMe7lznbxpCWC857cSXARTnmZWwwOdt8eGPvrFIXTY95E1HS7yxglDtMAhXvHgfnWcTRR2WtW8+p2rzWEamMkty5Y7jfr41pGlWUtveK7X00gHtYLlz/3EVQ/SLMYJJLfsyhuJu0jXGMIPd3Z2HlRIfxQHJHmTI3W7/R5bq3fTrMwoq4kCylubfzpmL63TVIp4o2WMbHJzUGZGz1rud6K4KqFpZNUdL4LVrdsYNWaTrHcDtEP4j+eNDTjTFfW+HY4yyi6gflDHy23+GK6klmjD3Z8o72LInBNFHk6n30mKVl+s3vpGugedZM8IWq3nEljE2eVXMjEdwUFvyFaJ6O4e3uru9k3+yp8zufyrO+E7r1bUZ5BjJtJVGT0JAFazwBbCHQQ5UjtnLg+7b8qw95JDmH3cEn52ItFNxx8Qxz2coPwCj9alOLrj1q807SFO8sgeX3A7Co7hV1ueJ9UvX+ooY58N/0FR9teNf8AFMN0x/uzEjyABA/CsWdBR1St/LH7ln40s31S80u2hG5Qkn/FRjJqWntUtdGtxblUjgdV8zkkD7zSNrcpJqcy8oMkFui5PgxJI+YFRPHep9hoMtnC5Wd1Em3VQpyD8wKjS3sX1TnGONdheaeUuhuHcqNkXlJUHPU4/wCKbasbswZmKLCo3KwnIGOoPdURwnxMuqW7euLyumFlIHs79D8cGpe7fTuvriyBfshR+I3NBqtmUpKStMQ9ZuHMZ55EKplw3UDz86rPHM7ao87eyfV5RFEVXcrvn37k/CrDpKSaprEduMiJ5AzDvIHj4DvqD9IFisHFOqrpTfRxzgGHphiis3L47k7UbCndi3UT7FHfT7onmWByPIVNcHaVbXWsiPXYTFadmTzSNyjm2xvUa88qkgkgjqD1FJm5k/yowpZq40TRbaJRo88SBm+kxMD3UNZQLyUHOTmuoEunxydtDEepnFUmNCRzPtTzhwRSaxDHMgeNpF5lPQjNMT9qj6RJ2epRtnoQfkaMBNN4nGn20NzZW2mwQyAjEqDcVPRyjTuCRKvWO2295H71D8aWcryW8iA8l0yBfM4pTjS6FtpEGnRfbYZ9y/vQ06tnRxw1QhBd3Y14Vxb6FrN2enZlQfHb96b8K2xk1D1ltorVOZj5nYfnSqH1T0fqqjLXUuMeOT+1V2bii5gsH03T444YixEs31nl+ewH8zUjG6D5eojjhN+XX0LXw5rNrFLrGoahcJCjqvJzMATucBR3nptVQ1jiGTUrmeYrzvMMFm2CjpgCoNmLHJJJ8Sa5T7PSiKC7iEutnqbhtexfvRLYrfXWr2UfKvNbRuA3ewc4/MfGrQ2hLNe+qxWbesZwynbHmfAef7VXvQwJ0v8AWZrSNZLlbRFiVzhSxY/WPhtvRl1firSeLRaLdzXWrSTcslu0hMEmcY27lIIORuKqeNSdg8Mmk1/po0Wn2PC2lXV4wUvDE0s8viFBOB5V5/vNRmvu3nnJM9xK8smT3sc1svpg1JrTg/sG5RPfSpCVByMY5m37x7OPjWFGiJUtgDbbtj4XvOqx3KLKmNieq+49aK1kkvtWs3L4iXfHxA/KmOTnejxyNG3MrEHyqygJ4ZbcZmQqn+Y3X5iup1FfODucHxrqlIoiTk99Fi5klDr3UHaAChEq+NYNmi+j+1urzVUnurw3EduvOqliQh6Cl/SLIRqtuinH0Z+ZND6IVAttRk6BpFX7hTTXpxrHF6RRANH2ixA+47n8aGzodK25J9kia4keLT9A0pZB9HDKrOo6tgE4+JrM+UhmyQTV69JdyFisLUA4Ys+R3YwPzqi84ZveKLBCebJqpAUai0YVoCaP6DpAvEOoxk4VrMMTnuDD9aJZ8RG59I9rqjDkikuuzAPdG30Q/wDHBqu8FX0thc6zNAxEp0W4WPH+ZKAH35NBdcp7G4iHK8PKSB5VBrp4OSlX08rv9C0+nK/Eut6dYK21tA0jqDtl2A/BPvrMzVh4/wBQ/qnGOqXSvzR9t2cfgFQBfyPzquvUFQvXeuNDRCfa+FQh2xbDNy+ZoaKMeNdUKGBXIrghrgdqHmNYNF/9G+ppAl3YiXkmnPMB4jlx86lNG0c2WsyXMzA29tC0olx0x4+4ZrMIZXikWSNirqcqwOCDVsg4qurrSJ7WVPpnXszMu2UPX4kbfGlZY8iyaou0xzF1KjjcA/GGuw67eRG1WVbeJSAJAAeYnrt5VXM8rj399KuATSEp5QDnAz0p0SbsUzRx0ogIrubwqEHVlK8N0jISM+y3mvUj7hUzq+IkW5g+oy+0KhLNxHdwM3QSDNSuuK1vGEQ5ifGPKq7jmC1hk3x90+z9HwyGO5JPUnJpPOWPltRmOFPj3UWtCYGaQX2nf30q5wKRhJ5n+FUQUOEHSuoDknGcCuqihl3V1cOldtWTQeJO0cKPifCpAfRIFiAAz39TRLaIRxA7D/I08YW13Ei2zAXQGGiBBEn/ANlPj4j5eFaKGYmycMCKTuD7Bojez0O3TPhR7VRcTRwucBmAJ8BmpZaVugyttmjA7igucetTcqhF5zyqPsjOwoN+ZasjVOh7aKr3ttG+waUU+1rniZIXzgEkEjqKaaXGs+pwxk4ADN8hR9XeVbgJO+TGoA28f4KgeO2Fyrnv+GMG9pvdQ0A2FcelQXEZ2wNqTgb2yM428KNIC7BFBZj0UdTSsVjcI4MiCMEfaO/yqEO7q6n9rZ2sinmuOdh3L7OK6pRRGGydyWiZAudgx3FcLKVCGkKcgOetOLO5WO7DNF2sectFuM+VTmraS992U+lwp6oyezhsZ8zk5zWDQbT4RbxaSlqkUmo6mWaKWWMOtvGrlcqp2Lkqxyc4AGNzmtQtbFH05Vu+0ug257di/wAcHp8Kr3B3COrtb2C6zBHBZ2LNJayK304LHJGMY5Tk5B8qtwAt2EDEqydGzgkd1CzatqGun007K3ecLWMs5lS1tri3YHtY5h7Yz9pH8fIn4+NJ4p4bXhu8S6s+2ktW2RnOezffYn4HHxrRdRvbdbopkM7DH0exz501l4Zi1nshqM11NCgISPPIqeGMYz8QarHqZeZY0v7MaeVnlZ3BBY53owblGc791bTD6NeH2b2orkk//sd/uqRg9GnDEYy2mvJ5vcSH8DTFMUZjfD0aSNcyGRVlXAUFu7+YpT+n6hrmqTrZW7TGMhXYEAKcY3JOP4a0ZuLuDNKuX0e30ftbS2JVZYoY5EY/axzHJ32yeuPdSVpxBpdzdm10pjHETz+1AsRRdgQANifA/tWZuUYjEHGcVDj8kXpHo/tlXGsXLSTEf2rZuUKPeRkn4Y99PpvRzptuj3MN3Jdpy5W3uG5MDvyUxn7qsIIEfaxFY4MZZ2cl5P55n4USaURW8wBZY2QkDHU4784I/nWlfaTDPDCuAvDPDXCutWkllFZtpuoRpzGSGdmDjx9rOd8ZBqrcR8OXmiNIZ2Sa2U7TqvQeLDu+8VMaDdPY6j60xCrDG5k3AwuMe/qRUVxP6RYZEaGyUSZ+2BlRnz76axSen3hXLFKWxVbu1ilwwZFcfaHeKGq/e3rzXEjqeRXYsqLsFHhQ1uwJeOGbm11PUk0/h7SZ2nKl/aZEAA6knJ8vnWn8McEwaUTcSKZJ2IYRZzFCe/k2HzPwArAreMg+xK8f+jH50/R5geb12cnzVD+VYs2j0p6nKe7f3GivpQf64Zv9mfyrzkss4ORey7+KL+lG7W7I2vW+MS1epl8HolNGhjyVhI7ziL9BR1tYI4Hnf6OFMl3kUrgDqTkDavOnbXyja9GPOIUc3+pCMot4hXvXszg/fU1E55Ne1fjvSLOztpLFbidbk+yEXlldM4JRX7gRuxwBv1NSdxd2HFPD7WOl6pHZy3MI5o2cdsik7qRnO+4J789awa4kuo0i9VuYOXlyyCDHKfDcnNN3ub2QYm9VkHg8RP51LJUTSW9EMqSA9vEyL05VdD028dqleFuAJdFkea4vT6y45T2JKKF7hk71lNtqmq2wAt7hYQOnZPImPk1ScXFvEcYAXUbn4XT/AJ5qWRJeTXouFHScyxagQMYVHKsqeY2Bz8aXh4Pt3k7S9vp5sEHs4yqIPkOb76yWPjjihQP+oT4HjPzfitLDj/iZTn1+Ynz7M/8ArVVHwbcpVyXPj2P1K3GlaRYyxWsqk3d2EPIQR9TnO24yTv3Y7zWQX9rbTsDBnsR0bP1z4+6pnWuJ9Y4ghWDVJcxLnABG/kQAB8aipDkY8BVg29qGC26R/VWhpVhvQ1Zk/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wgHBgkIBwgKCgkLDRYPDQwMDRsUFRAWIB0iIiAdHx8kKDQsJCYxJx8fLT0tMTU3Ojo6Iys/RD84QzQ5OjcBCgoKDQwNGg8PGjclHyU3Nzc3Nzc3Nzc3Nzc3Nzc3Nzc3Nzc3Nzc3Nzc3Nzc3Nzc3Nzc3Nzc3Nzc3Nzc3Nzc3N//AABEIAKAAdwMBIgACEQEDEQH/xAAcAAAABwEBAAAAAAAAAAAAAAABAgMEBQYHAAj/xAA+EAACAQMCAwQGCQMDBAMAAAABAgMABBEFIQYSMRNBUWEHFCJxgZEjMkKhscHR4fAVM1JygvElkqLCQ2Jj/8QAGgEAAgMBAQAAAAAAAAAAAAAAAwQAAQIFBv/EACwRAAICAQMDAQcFAQAAAAAAAAABAhEDEiExBEFRcRMiI0KRocEyNFJhsQX/2gAMAwEAAhEDEQA/AMb76EDehOAKLzVDYeP6/wAK0j0X23OLmY42QKvvJz+QrP8ASo4p7+KKbn5HOMR/WJ8BmtZ4KtorLSb2SNHiCTMQshyfZGNzVMNhezEbQLqHHzNjmS3Bx/tA/M1erhlN3pELdWuyQMeCN+1UH0fhrjWbq4fOTEST/qarLYah67x3bwKcx2aOo8C2N/0oae3qdHLibyUvlidqep/0WMxIfpppWRQO5c7micX6/HqNr6jZNmIr9JIOhP8AjVU4i1D17iO7nP8Aajl5EHkO/wCeaeaPp882rnTpEIZXDvn7KHfNCnlpN9h/F0mKEIznzRmUq8kjq3VSRSLdalOJrdLTXtQt4hhI7hwvuzUVjxpiLtJnmp/qdBSKkNCi06S5f+qxXEkQX2BbsFbOfOmDU/0OXsL1ZORW5d+Vuhq3wUuR1OLSLVf+jw3EcOF9mYh25qjNW7Q3GZQQ57uXFS6v22stL2ZAbB5I25e/xok0edXcOpxykgO3MR8axwwuWWjE5EtwjasdEivLfJuIpZF5c4DAkZB+QNdSOk6p/S7qQMCbZsc6qOhxsRQVpSTD48M5QUvKKc/Sk80o3Sid9aEmT/CU8MF72kiK7IysAxwCAckVqWv6jDJw/fXtrbm1S7c8keehOAfwJ+NYlCGMg5QSfAVo2qu8HC+i6c7e2Yu2ceHXr86zLixjo468qiWH0fx9hpOo37YBycHyUZ/Gu9GatccQy3DnLLCWOfFiP3oIH/p3o8P2XnQgeOXP6Ur6MR2cl/dNsqRqufmaF3SOs5Xjyz87EZp+lHUuLZ4APoUmZ5D5Bunxq2cX61ZcNz3Vy4RbiaJeRV6uwXC/AUGh20dvHHeJ/cvEMrN8dhVI9LrpfcU2NtB7UxtkUqD9ottWJ9PHJGn6i/V9TJ5KXbYozSrNK8k5Z3dizHxJ60vb29tJyM6ExsSMxthh89qsth6Pp2HPcXCA9wVSRTheA/bcTTcqg7YGQ1F9rBHPWHIyoarYW1r2b2M7yxuPaWQYKH+fw0hpn98/6avGrcMRWmlJcJICsDKjHG7A95+Iqp3FoLLWGjQYRl5l9x6j55oidq0Y0uMqYblVrtQXRTgbt76OkYTVQokRvZO69OoonseuLzlgCO4ZpRAn9WURsSpQjJGPCsSL6n9uwl9ytPccuMcwx91dQXCFbyeM9QxFdWEtju4YfDj6EKzLyAY3xSCxOegzQsSuce6gWeRRtijnnmWHg+9g0u/lkvFHIyYFWLiOc3utpGmy8kcSH34/WqDA8088cK45pHCDbxOK0LSrLtuJobbm7RYpcsx7wv7ihzR0f+e0nKXhFj44UW+j2NumydoBj3KaXskOkcCs4UiW4U5J8W2H3Uz44lW91DTdMQ5YsC+O7mOPwzUxxjyxcLyIvsqhQDyway+WxiM/h44Pu7FLK+isuDbK9m/+GNkx3t7RwKzrTHk1bjyOaZg7IBI+/gP3qxcYJLaaJodifZAiLvjvc/8AJqUsRFe22m3ETMjCNo1IA28RuPFelYlOtjWXEvZOfmRLQyxLzRmaMPj6pYZot32ccXPLIqjGcmo66066yo/qDqm7cikBMe7lznbxpCWC857cSXARTnmZWwwOdt8eGPvrFIXTY95E1HS7yxglDtMAhXvHgfnWcTRR2WtW8+p2rzWEamMkty5Y7jfr41pGlWUtveK7X00gHtYLlz/3EVQ/SLMYJJLfsyhuJu0jXGMIPd3Z2HlRIfxQHJHmTI3W7/R5bq3fTrMwoq4kCylubfzpmL63TVIp4o2WMbHJzUGZGz1rud6K4KqFpZNUdL4LVrdsYNWaTrHcDtEP4j+eNDTjTFfW+HY4yyi6gflDHy23+GK6klmjD3Z8o72LInBNFHk6n30mKVl+s3vpGugedZM8IWq3nEljE2eVXMjEdwUFvyFaJ6O4e3uru9k3+yp8zufyrO+E7r1bUZ5BjJtJVGT0JAFazwBbCHQQ5UjtnLg+7b8qw95JDmH3cEn52ItFNxx8Qxz2coPwCj9alOLrj1q807SFO8sgeX3A7Co7hV1ueJ9UvX+ooY58N/0FR9teNf8AFMN0x/uzEjyABA/CsWdBR1St/LH7ln40s31S80u2hG5Qkn/FRjJqWntUtdGtxblUjgdV8zkkD7zSNrcpJqcy8oMkFui5PgxJI+YFRPHep9hoMtnC5Wd1Em3VQpyD8wKjS3sX1TnGONdheaeUuhuHcqNkXlJUHPU4/wCKbasbswZmKLCo3KwnIGOoPdURwnxMuqW7euLyumFlIHs79D8cGpe7fTuvriyBfshR+I3NBqtmUpKStMQ9ZuHMZ55EKplw3UDz86rPHM7ao87eyfV5RFEVXcrvn37k/CrDpKSaprEduMiJ5AzDvIHj4DvqD9IFisHFOqrpTfRxzgGHphiis3L47k7UbCndi3UT7FHfT7onmWByPIVNcHaVbXWsiPXYTFadmTzSNyjm2xvUa88qkgkgjqD1FJm5k/yowpZq40TRbaJRo88SBm+kxMD3UNZQLyUHOTmuoEunxydtDEepnFUmNCRzPtTzhwRSaxDHMgeNpF5lPQjNMT9qj6RJ2epRtnoQfkaMBNN4nGn20NzZW2mwQyAjEqDcVPRyjTuCRKvWO2295H71D8aWcryW8iA8l0yBfM4pTjS6FtpEGnRfbYZ9y/vQ06tnRxw1QhBd3Y14Vxb6FrN2enZlQfHb96b8K2xk1D1ltorVOZj5nYfnSqH1T0fqqjLXUuMeOT+1V2bii5gsH03T444YixEs31nl+ewH8zUjG6D5eojjhN+XX0LXw5rNrFLrGoahcJCjqvJzMATucBR3nptVQ1jiGTUrmeYrzvMMFm2CjpgCoNmLHJJJ8Sa5T7PSiKC7iEutnqbhtexfvRLYrfXWr2UfKvNbRuA3ewc4/MfGrQ2hLNe+qxWbesZwynbHmfAef7VXvQwJ0v8AWZrSNZLlbRFiVzhSxY/WPhtvRl1firSeLRaLdzXWrSTcslu0hMEmcY27lIIORuKqeNSdg8Mmk1/po0Wn2PC2lXV4wUvDE0s8viFBOB5V5/vNRmvu3nnJM9xK8smT3sc1svpg1JrTg/sG5RPfSpCVByMY5m37x7OPjWFGiJUtgDbbtj4XvOqx3KLKmNieq+49aK1kkvtWs3L4iXfHxA/KmOTnejxyNG3MrEHyqygJ4ZbcZmQqn+Y3X5iup1FfODucHxrqlIoiTk99Fi5klDr3UHaAChEq+NYNmi+j+1urzVUnurw3EduvOqliQh6Cl/SLIRqtuinH0Z+ZND6IVAttRk6BpFX7hTTXpxrHF6RRANH2ixA+47n8aGzodK25J9kia4keLT9A0pZB9HDKrOo6tgE4+JrM+UhmyQTV69JdyFisLUA4Ys+R3YwPzqi84ZveKLBCebJqpAUai0YVoCaP6DpAvEOoxk4VrMMTnuDD9aJZ8RG59I9rqjDkikuuzAPdG30Q/wDHBqu8FX0thc6zNAxEp0W4WPH+ZKAH35NBdcp7G4iHK8PKSB5VBrp4OSlX08rv9C0+nK/Eut6dYK21tA0jqDtl2A/BPvrMzVh4/wBQ/qnGOqXSvzR9t2cfgFQBfyPzquvUFQvXeuNDRCfa+FQh2xbDNy+ZoaKMeNdUKGBXIrghrgdqHmNYNF/9G+ppAl3YiXkmnPMB4jlx86lNG0c2WsyXMzA29tC0olx0x4+4ZrMIZXikWSNirqcqwOCDVsg4qurrSJ7WVPpnXszMu2UPX4kbfGlZY8iyaou0xzF1KjjcA/GGuw67eRG1WVbeJSAJAAeYnrt5VXM8rj399KuATSEp5QDnAz0p0SbsUzRx0ogIrubwqEHVlK8N0jISM+y3mvUj7hUzq+IkW5g+oy+0KhLNxHdwM3QSDNSuuK1vGEQ5ifGPKq7jmC1hk3x90+z9HwyGO5JPUnJpPOWPltRmOFPj3UWtCYGaQX2nf30q5wKRhJ5n+FUQUOEHSuoDknGcCuqihl3V1cOldtWTQeJO0cKPifCpAfRIFiAAz39TRLaIRxA7D/I08YW13Ei2zAXQGGiBBEn/ANlPj4j5eFaKGYmycMCKTuD7Bojez0O3TPhR7VRcTRwucBmAJ8BmpZaVugyttmjA7igucetTcqhF5zyqPsjOwoN+ZasjVOh7aKr3ttG+waUU+1rniZIXzgEkEjqKaaXGs+pwxk4ADN8hR9XeVbgJO+TGoA28f4KgeO2Fyrnv+GMG9pvdQ0A2FcelQXEZ2wNqTgb2yM428KNIC7BFBZj0UdTSsVjcI4MiCMEfaO/yqEO7q6n9rZ2sinmuOdh3L7OK6pRRGGydyWiZAudgx3FcLKVCGkKcgOetOLO5WO7DNF2sectFuM+VTmraS992U+lwp6oyezhsZ8zk5zWDQbT4RbxaSlqkUmo6mWaKWWMOtvGrlcqp2Lkqxyc4AGNzmtQtbFH05Vu+0ug257di/wAcHp8Kr3B3COrtb2C6zBHBZ2LNJayK304LHJGMY5Tk5B8qtwAt2EDEqydGzgkd1CzatqGun007K3ecLWMs5lS1tri3YHtY5h7Yz9pH8fIn4+NJ4p4bXhu8S6s+2ktW2RnOezffYn4HHxrRdRvbdbopkM7DH0exz501l4Zi1nshqM11NCgISPPIqeGMYz8QarHqZeZY0v7MaeVnlZ3BBY53owblGc791bTD6NeH2b2orkk//sd/uqRg9GnDEYy2mvJ5vcSH8DTFMUZjfD0aSNcyGRVlXAUFu7+YpT+n6hrmqTrZW7TGMhXYEAKcY3JOP4a0ZuLuDNKuX0e30ftbS2JVZYoY5EY/axzHJ32yeuPdSVpxBpdzdm10pjHETz+1AsRRdgQANifA/tWZuUYjEHGcVDj8kXpHo/tlXGsXLSTEf2rZuUKPeRkn4Y99PpvRzptuj3MN3Jdpy5W3uG5MDvyUxn7qsIIEfaxFY4MZZ2cl5P55n4USaURW8wBZY2QkDHU4784I/nWlfaTDPDCuAvDPDXCutWkllFZtpuoRpzGSGdmDjx9rOd8ZBqrcR8OXmiNIZ2Sa2U7TqvQeLDu+8VMaDdPY6j60xCrDG5k3AwuMe/qRUVxP6RYZEaGyUSZ+2BlRnz76axSen3hXLFKWxVbu1ilwwZFcfaHeKGq/e3rzXEjqeRXYsqLsFHhQ1uwJeOGbm11PUk0/h7SZ2nKl/aZEAA6knJ8vnWn8McEwaUTcSKZJ2IYRZzFCe/k2HzPwArAreMg+xK8f+jH50/R5geb12cnzVD+VYs2j0p6nKe7f3GivpQf64Zv9mfyrzkss4ORey7+KL+lG7W7I2vW+MS1epl8HolNGhjyVhI7ziL9BR1tYI4Hnf6OFMl3kUrgDqTkDavOnbXyja9GPOIUc3+pCMot4hXvXszg/fU1E55Ne1fjvSLOztpLFbidbk+yEXlldM4JRX7gRuxwBv1NSdxd2HFPD7WOl6pHZy3MI5o2cdsik7qRnO+4J789awa4kuo0i9VuYOXlyyCDHKfDcnNN3ub2QYm9VkHg8RP51LJUTSW9EMqSA9vEyL05VdD028dqleFuAJdFkea4vT6y45T2JKKF7hk71lNtqmq2wAt7hYQOnZPImPk1ScXFvEcYAXUbn4XT/AJ5qWRJeTXouFHScyxagQMYVHKsqeY2Bz8aXh4Pt3k7S9vp5sEHs4yqIPkOb76yWPjjihQP+oT4HjPzfitLDj/iZTn1+Ynz7M/8ArVVHwbcpVyXPj2P1K3GlaRYyxWsqk3d2EPIQR9TnO24yTv3Y7zWQX9rbTsDBnsR0bP1z4+6pnWuJ9Y4ghWDVJcxLnABG/kQAB8aipDkY8BVg29qGC26R/VWhpVhvQ1Zk/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Andrew Do - Wikipedia"/>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Supervisor Andrew Do - YouTube"/>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2" descr="Andrew Do - Wikipedia"/>
          <p:cNvSpPr>
            <a:spLocks noChangeAspect="1" noChangeArrowheads="1"/>
          </p:cNvSpPr>
          <p:nvPr/>
        </p:nvSpPr>
        <p:spPr bwMode="auto">
          <a:xfrm>
            <a:off x="155575" y="-990600"/>
            <a:ext cx="1533525" cy="2066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4" descr="Andrew Do - Wikipedia"/>
          <p:cNvSpPr>
            <a:spLocks noChangeAspect="1" noChangeArrowheads="1"/>
          </p:cNvSpPr>
          <p:nvPr/>
        </p:nvSpPr>
        <p:spPr bwMode="auto">
          <a:xfrm>
            <a:off x="307975" y="-838200"/>
            <a:ext cx="1533525" cy="2066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6" descr="Andrew Do"/>
          <p:cNvSpPr>
            <a:spLocks noChangeAspect="1" noChangeArrowheads="1"/>
          </p:cNvSpPr>
          <p:nvPr/>
        </p:nvSpPr>
        <p:spPr bwMode="auto">
          <a:xfrm>
            <a:off x="155575" y="-876300"/>
            <a:ext cx="1457325" cy="1838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8" descr="Andrew Do"/>
          <p:cNvSpPr>
            <a:spLocks noChangeAspect="1" noChangeArrowheads="1"/>
          </p:cNvSpPr>
          <p:nvPr/>
        </p:nvSpPr>
        <p:spPr bwMode="auto">
          <a:xfrm>
            <a:off x="307975" y="-723900"/>
            <a:ext cx="1457325" cy="1838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4" name="Picture 20" descr="Andrew Do - Wikipedia"/>
          <p:cNvPicPr>
            <a:picLocks noChangeAspect="1" noChangeArrowheads="1"/>
          </p:cNvPicPr>
          <p:nvPr/>
        </p:nvPicPr>
        <p:blipFill rotWithShape="1">
          <a:blip r:embed="rId4">
            <a:extLst>
              <a:ext uri="{28A0092B-C50C-407E-A947-70E740481C1C}">
                <a14:useLocalDpi xmlns:a14="http://schemas.microsoft.com/office/drawing/2010/main" val="0"/>
              </a:ext>
            </a:extLst>
          </a:blip>
          <a:srcRect l="25430" t="3644" b="26090"/>
          <a:stretch/>
        </p:blipFill>
        <p:spPr bwMode="auto">
          <a:xfrm>
            <a:off x="5090288" y="4150802"/>
            <a:ext cx="1213126" cy="153634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036268" y="5787627"/>
            <a:ext cx="1320124" cy="553998"/>
          </a:xfrm>
          <a:prstGeom prst="rect">
            <a:avLst/>
          </a:prstGeom>
          <a:noFill/>
        </p:spPr>
        <p:txBody>
          <a:bodyPr wrap="square" rtlCol="0">
            <a:spAutoFit/>
          </a:bodyPr>
          <a:lstStyle/>
          <a:p>
            <a:pPr algn="ctr"/>
            <a:r>
              <a:rPr lang="en-US" sz="1000" dirty="0" smtClean="0"/>
              <a:t>Andrew Do</a:t>
            </a:r>
          </a:p>
          <a:p>
            <a:pPr algn="ctr"/>
            <a:r>
              <a:rPr lang="en-US" sz="1000" dirty="0" smtClean="0"/>
              <a:t>OC Supervisor, </a:t>
            </a:r>
          </a:p>
          <a:p>
            <a:pPr algn="ctr"/>
            <a:r>
              <a:rPr lang="en-US" sz="1000" dirty="0" smtClean="0"/>
              <a:t>First District</a:t>
            </a:r>
            <a:endParaRPr lang="en-US" sz="1000" dirty="0"/>
          </a:p>
        </p:txBody>
      </p:sp>
      <p:sp>
        <p:nvSpPr>
          <p:cNvPr id="21" name="TextBox 20"/>
          <p:cNvSpPr txBox="1"/>
          <p:nvPr/>
        </p:nvSpPr>
        <p:spPr>
          <a:xfrm>
            <a:off x="5080901" y="3315652"/>
            <a:ext cx="1231900" cy="553998"/>
          </a:xfrm>
          <a:prstGeom prst="rect">
            <a:avLst/>
          </a:prstGeom>
          <a:noFill/>
        </p:spPr>
        <p:txBody>
          <a:bodyPr wrap="square" rtlCol="0">
            <a:spAutoFit/>
          </a:bodyPr>
          <a:lstStyle/>
          <a:p>
            <a:pPr algn="ctr"/>
            <a:r>
              <a:rPr lang="en-US" sz="1000" dirty="0" smtClean="0"/>
              <a:t>David Min </a:t>
            </a:r>
          </a:p>
          <a:p>
            <a:pPr algn="ctr"/>
            <a:r>
              <a:rPr lang="en-US" sz="1000" dirty="0" smtClean="0"/>
              <a:t>Senator, </a:t>
            </a:r>
          </a:p>
          <a:p>
            <a:pPr algn="ctr"/>
            <a:r>
              <a:rPr lang="en-US" sz="1000" dirty="0" smtClean="0"/>
              <a:t>37</a:t>
            </a:r>
            <a:r>
              <a:rPr lang="en-US" sz="1000" baseline="30000" dirty="0" smtClean="0"/>
              <a:t>th</a:t>
            </a:r>
            <a:r>
              <a:rPr lang="en-US" sz="1000" dirty="0" smtClean="0"/>
              <a:t> District</a:t>
            </a:r>
            <a:endParaRPr lang="en-US" sz="1000" dirty="0"/>
          </a:p>
        </p:txBody>
      </p:sp>
      <p:pic>
        <p:nvPicPr>
          <p:cNvPr id="1054" name="Picture 30" descr="https://sd37.senate.ca.gov/sites/sd37.senate.ca.gov/files/images/sd37_headshot.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994" r="6961" b="22919"/>
          <a:stretch/>
        </p:blipFill>
        <p:spPr bwMode="auto">
          <a:xfrm>
            <a:off x="5062810" y="1632543"/>
            <a:ext cx="1268083" cy="1688597"/>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Rep. Young Kim California 39"/>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203" t="8040" r="10640"/>
          <a:stretch/>
        </p:blipFill>
        <p:spPr bwMode="auto">
          <a:xfrm>
            <a:off x="2825806" y="1632543"/>
            <a:ext cx="1176498" cy="1555379"/>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2665280" y="3315652"/>
            <a:ext cx="1497549" cy="553998"/>
          </a:xfrm>
          <a:prstGeom prst="rect">
            <a:avLst/>
          </a:prstGeom>
          <a:noFill/>
        </p:spPr>
        <p:txBody>
          <a:bodyPr wrap="square" rtlCol="0">
            <a:spAutoFit/>
          </a:bodyPr>
          <a:lstStyle/>
          <a:p>
            <a:pPr algn="ctr"/>
            <a:r>
              <a:rPr lang="en-US" sz="1000" dirty="0" smtClean="0"/>
              <a:t>Young Kim, Congresswoman, 39</a:t>
            </a:r>
            <a:r>
              <a:rPr lang="en-US" sz="1000" baseline="30000" dirty="0" smtClean="0"/>
              <a:t>th</a:t>
            </a:r>
            <a:r>
              <a:rPr lang="en-US" sz="1000" dirty="0" smtClean="0"/>
              <a:t> District</a:t>
            </a:r>
            <a:endParaRPr lang="en-US" sz="1000" dirty="0"/>
          </a:p>
        </p:txBody>
      </p:sp>
      <p:sp>
        <p:nvSpPr>
          <p:cNvPr id="27" name="TextBox 26"/>
          <p:cNvSpPr txBox="1"/>
          <p:nvPr/>
        </p:nvSpPr>
        <p:spPr>
          <a:xfrm>
            <a:off x="392637" y="3315652"/>
            <a:ext cx="1497549" cy="553998"/>
          </a:xfrm>
          <a:prstGeom prst="rect">
            <a:avLst/>
          </a:prstGeom>
          <a:noFill/>
        </p:spPr>
        <p:txBody>
          <a:bodyPr wrap="square" rtlCol="0">
            <a:spAutoFit/>
          </a:bodyPr>
          <a:lstStyle/>
          <a:p>
            <a:pPr algn="ctr"/>
            <a:r>
              <a:rPr lang="en-US" sz="1000" dirty="0" smtClean="0"/>
              <a:t>Michelle Steel, Congresswoman, 48</a:t>
            </a:r>
            <a:r>
              <a:rPr lang="en-US" sz="1000" baseline="30000" dirty="0" smtClean="0"/>
              <a:t>th</a:t>
            </a:r>
            <a:r>
              <a:rPr lang="en-US" sz="1000" dirty="0" smtClean="0"/>
              <a:t> District</a:t>
            </a:r>
            <a:endParaRPr lang="en-US" sz="1000" dirty="0"/>
          </a:p>
        </p:txBody>
      </p:sp>
      <p:pic>
        <p:nvPicPr>
          <p:cNvPr id="1058" name="Picture 34" descr="Michelle Steel Official Portrait "/>
          <p:cNvPicPr>
            <a:picLocks noChangeAspect="1" noChangeArrowheads="1"/>
          </p:cNvPicPr>
          <p:nvPr/>
        </p:nvPicPr>
        <p:blipFill rotWithShape="1">
          <a:blip r:embed="rId7">
            <a:extLst>
              <a:ext uri="{28A0092B-C50C-407E-A947-70E740481C1C}">
                <a14:useLocalDpi xmlns:a14="http://schemas.microsoft.com/office/drawing/2010/main" val="0"/>
              </a:ext>
            </a:extLst>
          </a:blip>
          <a:srcRect l="5109" t="10967" r="7077"/>
          <a:stretch/>
        </p:blipFill>
        <p:spPr bwMode="auto">
          <a:xfrm>
            <a:off x="596598" y="1632543"/>
            <a:ext cx="1168702" cy="1523498"/>
          </a:xfrm>
          <a:prstGeom prst="rect">
            <a:avLst/>
          </a:prstGeom>
          <a:noFill/>
          <a:extLst>
            <a:ext uri="{909E8E84-426E-40DD-AFC4-6F175D3DCCD1}">
              <a14:hiddenFill xmlns:a14="http://schemas.microsoft.com/office/drawing/2010/main">
                <a:solidFill>
                  <a:srgbClr val="FFFFFF"/>
                </a:solidFill>
              </a14:hiddenFill>
            </a:ext>
          </a:extLst>
        </p:spPr>
      </p:pic>
      <p:sp>
        <p:nvSpPr>
          <p:cNvPr id="14" name="AutoShape 38" descr="Assemblyman Steven Choi - Home | Facebook"/>
          <p:cNvSpPr>
            <a:spLocks noChangeAspect="1" noChangeArrowheads="1"/>
          </p:cNvSpPr>
          <p:nvPr/>
        </p:nvSpPr>
        <p:spPr bwMode="auto">
          <a:xfrm>
            <a:off x="155575" y="-944563"/>
            <a:ext cx="1971675" cy="19716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40" descr="CHOI | Biography"/>
          <p:cNvSpPr>
            <a:spLocks noChangeAspect="1" noChangeArrowheads="1"/>
          </p:cNvSpPr>
          <p:nvPr/>
        </p:nvSpPr>
        <p:spPr bwMode="auto">
          <a:xfrm>
            <a:off x="155575" y="-822325"/>
            <a:ext cx="20574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2" descr="CHOI | Biography"/>
          <p:cNvSpPr>
            <a:spLocks noChangeAspect="1" noChangeArrowheads="1"/>
          </p:cNvSpPr>
          <p:nvPr/>
        </p:nvSpPr>
        <p:spPr bwMode="auto">
          <a:xfrm>
            <a:off x="307975" y="-669925"/>
            <a:ext cx="20574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68" name="Picture 44" descr="Steven Choi - Wikipedia"/>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2491" t="5537" r="9670"/>
          <a:stretch/>
        </p:blipFill>
        <p:spPr bwMode="auto">
          <a:xfrm>
            <a:off x="556164" y="4150802"/>
            <a:ext cx="1285336" cy="1594102"/>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507721" y="5801326"/>
            <a:ext cx="1382465" cy="553998"/>
          </a:xfrm>
          <a:prstGeom prst="rect">
            <a:avLst/>
          </a:prstGeom>
          <a:noFill/>
        </p:spPr>
        <p:txBody>
          <a:bodyPr wrap="square" rtlCol="0">
            <a:spAutoFit/>
          </a:bodyPr>
          <a:lstStyle/>
          <a:p>
            <a:pPr algn="ctr"/>
            <a:r>
              <a:rPr lang="en-US" sz="1000" dirty="0" smtClean="0"/>
              <a:t>Stephen Choi, Assemblyman, 68</a:t>
            </a:r>
            <a:r>
              <a:rPr lang="en-US" sz="1000" baseline="30000" dirty="0" smtClean="0"/>
              <a:t>th</a:t>
            </a:r>
            <a:r>
              <a:rPr lang="en-US" sz="1000" dirty="0" smtClean="0"/>
              <a:t> District</a:t>
            </a:r>
            <a:endParaRPr lang="en-US" sz="1000" dirty="0"/>
          </a:p>
        </p:txBody>
      </p:sp>
      <p:pic>
        <p:nvPicPr>
          <p:cNvPr id="1070" name="Picture 46" descr="Phillip Chen - Wikipedia"/>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9410" t="6975" r="15267" b="3288"/>
          <a:stretch/>
        </p:blipFill>
        <p:spPr bwMode="auto">
          <a:xfrm>
            <a:off x="7391400" y="1632543"/>
            <a:ext cx="1215241" cy="1688597"/>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7307787" y="3315652"/>
            <a:ext cx="1382465" cy="553998"/>
          </a:xfrm>
          <a:prstGeom prst="rect">
            <a:avLst/>
          </a:prstGeom>
          <a:noFill/>
        </p:spPr>
        <p:txBody>
          <a:bodyPr wrap="square" rtlCol="0">
            <a:spAutoFit/>
          </a:bodyPr>
          <a:lstStyle/>
          <a:p>
            <a:pPr algn="ctr"/>
            <a:r>
              <a:rPr lang="en-US" sz="1000" dirty="0" smtClean="0"/>
              <a:t>Philip Chen, Assemblyman, 55</a:t>
            </a:r>
            <a:r>
              <a:rPr lang="en-US" sz="1000" baseline="30000" dirty="0" smtClean="0"/>
              <a:t>th</a:t>
            </a:r>
            <a:r>
              <a:rPr lang="en-US" sz="1000" dirty="0" smtClean="0"/>
              <a:t> District</a:t>
            </a:r>
            <a:endParaRPr lang="en-US" sz="1000" dirty="0"/>
          </a:p>
        </p:txBody>
      </p:sp>
      <p:pic>
        <p:nvPicPr>
          <p:cNvPr id="1072" name="Picture 48" descr="Janet Nguyen (Politician) Age, Twitter, Salary, Husband, Education, and Net  Worth"/>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9841" r="12527" b="8775"/>
          <a:stretch/>
        </p:blipFill>
        <p:spPr bwMode="auto">
          <a:xfrm>
            <a:off x="2804454" y="4150802"/>
            <a:ext cx="1219200" cy="1640398"/>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2722821" y="5804602"/>
            <a:ext cx="1382465" cy="553998"/>
          </a:xfrm>
          <a:prstGeom prst="rect">
            <a:avLst/>
          </a:prstGeom>
          <a:noFill/>
        </p:spPr>
        <p:txBody>
          <a:bodyPr wrap="square" rtlCol="0">
            <a:spAutoFit/>
          </a:bodyPr>
          <a:lstStyle/>
          <a:p>
            <a:pPr algn="ctr"/>
            <a:r>
              <a:rPr lang="en-US" sz="1000" dirty="0" smtClean="0"/>
              <a:t>Janet Nguyen, Assemblywoman, 72</a:t>
            </a:r>
            <a:r>
              <a:rPr lang="en-US" sz="1000" baseline="30000" dirty="0" smtClean="0"/>
              <a:t>nd</a:t>
            </a:r>
            <a:r>
              <a:rPr lang="en-US" sz="1000" dirty="0" smtClean="0"/>
              <a:t> District</a:t>
            </a:r>
            <a:endParaRPr lang="en-US" sz="1000" dirty="0"/>
          </a:p>
        </p:txBody>
      </p:sp>
      <p:pic>
        <p:nvPicPr>
          <p:cNvPr id="2050" name="Picture 2" descr="Lisa Bartlett"/>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6637" t="4304"/>
          <a:stretch/>
        </p:blipFill>
        <p:spPr bwMode="auto">
          <a:xfrm>
            <a:off x="7414819" y="4150802"/>
            <a:ext cx="1168400" cy="1496994"/>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7338958" y="5791200"/>
            <a:ext cx="1320124" cy="553998"/>
          </a:xfrm>
          <a:prstGeom prst="rect">
            <a:avLst/>
          </a:prstGeom>
          <a:noFill/>
        </p:spPr>
        <p:txBody>
          <a:bodyPr wrap="square" rtlCol="0">
            <a:spAutoFit/>
          </a:bodyPr>
          <a:lstStyle/>
          <a:p>
            <a:pPr algn="ctr"/>
            <a:r>
              <a:rPr lang="en-US" sz="1000" dirty="0" smtClean="0"/>
              <a:t>Lisa Bartlett</a:t>
            </a:r>
          </a:p>
          <a:p>
            <a:pPr algn="ctr"/>
            <a:r>
              <a:rPr lang="en-US" sz="1000" dirty="0" smtClean="0"/>
              <a:t>OC Supervisor, </a:t>
            </a:r>
          </a:p>
          <a:p>
            <a:pPr algn="ctr"/>
            <a:r>
              <a:rPr lang="en-US" sz="1000" dirty="0" smtClean="0"/>
              <a:t>Fifth District</a:t>
            </a:r>
            <a:endParaRPr lang="en-US" sz="1000" dirty="0"/>
          </a:p>
        </p:txBody>
      </p:sp>
    </p:spTree>
    <p:extLst>
      <p:ext uri="{BB962C8B-B14F-4D97-AF65-F5344CB8AC3E}">
        <p14:creationId xmlns:p14="http://schemas.microsoft.com/office/powerpoint/2010/main" val="2898074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peaking Together during Asian and Pacific Heritage Month"/>
          <p:cNvPicPr>
            <a:picLocks noChangeAspect="1" noChangeArrowheads="1"/>
          </p:cNvPicPr>
          <p:nvPr/>
        </p:nvPicPr>
        <p:blipFill rotWithShape="1">
          <a:blip r:embed="rId3">
            <a:extLst>
              <a:ext uri="{28A0092B-C50C-407E-A947-70E740481C1C}">
                <a14:useLocalDpi xmlns:a14="http://schemas.microsoft.com/office/drawing/2010/main" val="0"/>
              </a:ext>
            </a:extLst>
          </a:blip>
          <a:srcRect b="84409"/>
          <a:stretch/>
        </p:blipFill>
        <p:spPr bwMode="auto">
          <a:xfrm>
            <a:off x="228600" y="304800"/>
            <a:ext cx="8686800" cy="67717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05007" y="1114425"/>
            <a:ext cx="7086600" cy="380999"/>
          </a:xfrm>
        </p:spPr>
        <p:txBody>
          <a:bodyPr/>
          <a:lstStyle/>
          <a:p>
            <a:r>
              <a:rPr lang="en-US" sz="2800" b="1" dirty="0"/>
              <a:t>AAPI Leaders in Orange County</a:t>
            </a:r>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KAAdwMBIgACEQEDEQH/xAAcAAAABwEBAAAAAAAAAAAAAAABAgMEBQYHAAj/xAA+EAACAQMCAwQGCQMDBAMAAAABAgMABBEFIQYSMRNBUWEHFCJxgZEjMkKhscHR4fAVM1JygvElkqLCQ2Jj/8QAGgEAAgMBAQAAAAAAAAAAAAAAAwQAAQIFBv/EACwRAAICAQMDAQcFAQAAAAAAAAABAhEDEiExBEFRcRMiI0KRocEyNFJhsQX/2gAMAwEAAhEDEQA/AMb76EDehOAKLzVDYeP6/wAK0j0X23OLmY42QKvvJz+QrP8ASo4p7+KKbn5HOMR/WJ8BmtZ4KtorLSb2SNHiCTMQshyfZGNzVMNhezEbQLqHHzNjmS3Bx/tA/M1erhlN3pELdWuyQMeCN+1UH0fhrjWbq4fOTEST/qarLYah67x3bwKcx2aOo8C2N/0oae3qdHLibyUvlidqep/0WMxIfpppWRQO5c7micX6/HqNr6jZNmIr9JIOhP8AjVU4i1D17iO7nP8Aajl5EHkO/wCeaeaPp882rnTpEIZXDvn7KHfNCnlpN9h/F0mKEIznzRmUq8kjq3VSRSLdalOJrdLTXtQt4hhI7hwvuzUVjxpiLtJnmp/qdBSKkNCi06S5f+qxXEkQX2BbsFbOfOmDU/0OXsL1ZORW5d+Vuhq3wUuR1OLSLVf+jw3EcOF9mYh25qjNW7Q3GZQQ57uXFS6v22stL2ZAbB5I25e/xok0edXcOpxykgO3MR8axwwuWWjE5EtwjasdEivLfJuIpZF5c4DAkZB+QNdSOk6p/S7qQMCbZsc6qOhxsRQVpSTD48M5QUvKKc/Sk80o3Sid9aEmT/CU8MF72kiK7IysAxwCAckVqWv6jDJw/fXtrbm1S7c8keehOAfwJ+NYlCGMg5QSfAVo2qu8HC+i6c7e2Yu2ceHXr86zLixjo468qiWH0fx9hpOo37YBycHyUZ/Gu9GatccQy3DnLLCWOfFiP3oIH/p3o8P2XnQgeOXP6Ur6MR2cl/dNsqRqufmaF3SOs5Xjyz87EZp+lHUuLZ4APoUmZ5D5Bunxq2cX61ZcNz3Vy4RbiaJeRV6uwXC/AUGh20dvHHeJ/cvEMrN8dhVI9LrpfcU2NtB7UxtkUqD9ottWJ9PHJGn6i/V9TJ5KXbYozSrNK8k5Z3dizHxJ60vb29tJyM6ExsSMxthh89qsth6Pp2HPcXCA9wVSRTheA/bcTTcqg7YGQ1F9rBHPWHIyoarYW1r2b2M7yxuPaWQYKH+fw0hpn98/6avGrcMRWmlJcJICsDKjHG7A95+Iqp3FoLLWGjQYRl5l9x6j55oidq0Y0uMqYblVrtQXRTgbt76OkYTVQokRvZO69OoonseuLzlgCO4ZpRAn9WURsSpQjJGPCsSL6n9uwl9ytPccuMcwx91dQXCFbyeM9QxFdWEtju4YfDj6EKzLyAY3xSCxOegzQsSuce6gWeRRtijnnmWHg+9g0u/lkvFHIyYFWLiOc3utpGmy8kcSH34/WqDA8088cK45pHCDbxOK0LSrLtuJobbm7RYpcsx7wv7ihzR0f+e0nKXhFj44UW+j2NumydoBj3KaXskOkcCs4UiW4U5J8W2H3Uz44lW91DTdMQ5YsC+O7mOPwzUxxjyxcLyIvsqhQDyway+WxiM/h44Pu7FLK+isuDbK9m/+GNkx3t7RwKzrTHk1bjyOaZg7IBI+/gP3qxcYJLaaJodifZAiLvjvc/8AJqUsRFe22m3ETMjCNo1IA28RuPFelYlOtjWXEvZOfmRLQyxLzRmaMPj6pYZot32ccXPLIqjGcmo66066yo/qDqm7cikBMe7lznbxpCWC857cSXARTnmZWwwOdt8eGPvrFIXTY95E1HS7yxglDtMAhXvHgfnWcTRR2WtW8+p2rzWEamMkty5Y7jfr41pGlWUtveK7X00gHtYLlz/3EVQ/SLMYJJLfsyhuJu0jXGMIPd3Z2HlRIfxQHJHmTI3W7/R5bq3fTrMwoq4kCylubfzpmL63TVIp4o2WMbHJzUGZGz1rud6K4KqFpZNUdL4LVrdsYNWaTrHcDtEP4j+eNDTjTFfW+HY4yyi6gflDHy23+GK6klmjD3Z8o72LInBNFHk6n30mKVl+s3vpGugedZM8IWq3nEljE2eVXMjEdwUFvyFaJ6O4e3uru9k3+yp8zufyrO+E7r1bUZ5BjJtJVGT0JAFazwBbCHQQ5UjtnLg+7b8qw95JDmH3cEn52ItFNxx8Qxz2coPwCj9alOLrj1q807SFO8sgeX3A7Co7hV1ueJ9UvX+ooY58N/0FR9teNf8AFMN0x/uzEjyABA/CsWdBR1St/LH7ln40s31S80u2hG5Qkn/FRjJqWntUtdGtxblUjgdV8zkkD7zSNrcpJqcy8oMkFui5PgxJI+YFRPHep9hoMtnC5Wd1Em3VQpyD8wKjS3sX1TnGONdheaeUuhuHcqNkXlJUHPU4/wCKbasbswZmKLCo3KwnIGOoPdURwnxMuqW7euLyumFlIHs79D8cGpe7fTuvriyBfshR+I3NBqtmUpKStMQ9ZuHMZ55EKplw3UDz86rPHM7ao87eyfV5RFEVXcrvn37k/CrDpKSaprEduMiJ5AzDvIHj4DvqD9IFisHFOqrpTfRxzgGHphiis3L47k7UbCndi3UT7FHfT7onmWByPIVNcHaVbXWsiPXYTFadmTzSNyjm2xvUa88qkgkgjqD1FJm5k/yowpZq40TRbaJRo88SBm+kxMD3UNZQLyUHOTmuoEunxydtDEepnFUmNCRzPtTzhwRSaxDHMgeNpF5lPQjNMT9qj6RJ2epRtnoQfkaMBNN4nGn20NzZW2mwQyAjEqDcVPRyjTuCRKvWO2295H71D8aWcryW8iA8l0yBfM4pTjS6FtpEGnRfbYZ9y/vQ06tnRxw1QhBd3Y14Vxb6FrN2enZlQfHb96b8K2xk1D1ltorVOZj5nYfnSqH1T0fqqjLXUuMeOT+1V2bii5gsH03T444YixEs31nl+ewH8zUjG6D5eojjhN+XX0LXw5rNrFLrGoahcJCjqvJzMATucBR3nptVQ1jiGTUrmeYrzvMMFm2CjpgCoNmLHJJJ8Sa5T7PSiKC7iEutnqbhtexfvRLYrfXWr2UfKvNbRuA3ewc4/MfGrQ2hLNe+qxWbesZwynbHmfAef7VXvQwJ0v8AWZrSNZLlbRFiVzhSxY/WPhtvRl1firSeLRaLdzXWrSTcslu0hMEmcY27lIIORuKqeNSdg8Mmk1/po0Wn2PC2lXV4wUvDE0s8viFBOB5V5/vNRmvu3nnJM9xK8smT3sc1svpg1JrTg/sG5RPfSpCVByMY5m37x7OPjWFGiJUtgDbbtj4XvOqx3KLKmNieq+49aK1kkvtWs3L4iXfHxA/KmOTnejxyNG3MrEHyqygJ4ZbcZmQqn+Y3X5iup1FfODucHxrqlIoiTk99Fi5klDr3UHaAChEq+NYNmi+j+1urzVUnurw3EduvOqliQh6Cl/SLIRqtuinH0Z+ZND6IVAttRk6BpFX7hTTXpxrHF6RRANH2ixA+47n8aGzodK25J9kia4keLT9A0pZB9HDKrOo6tgE4+JrM+UhmyQTV69JdyFisLUA4Ys+R3YwPzqi84ZveKLBCebJqpAUai0YVoCaP6DpAvEOoxk4VrMMTnuDD9aJZ8RG59I9rqjDkikuuzAPdG30Q/wDHBqu8FX0thc6zNAxEp0W4WPH+ZKAH35NBdcp7G4iHK8PKSB5VBrp4OSlX08rv9C0+nK/Eut6dYK21tA0jqDtl2A/BPvrMzVh4/wBQ/qnGOqXSvzR9t2cfgFQBfyPzquvUFQvXeuNDRCfa+FQh2xbDNy+ZoaKMeNdUKGBXIrghrgdqHmNYNF/9G+ppAl3YiXkmnPMB4jlx86lNG0c2WsyXMzA29tC0olx0x4+4ZrMIZXikWSNirqcqwOCDVsg4qurrSJ7WVPpnXszMu2UPX4kbfGlZY8iyaou0xzF1KjjcA/GGuw67eRG1WVbeJSAJAAeYnrt5VXM8rj399KuATSEp5QDnAz0p0SbsUzRx0ogIrubwqEHVlK8N0jISM+y3mvUj7hUzq+IkW5g+oy+0KhLNxHdwM3QSDNSuuK1vGEQ5ifGPKq7jmC1hk3x90+z9HwyGO5JPUnJpPOWPltRmOFPj3UWtCYGaQX2nf30q5wKRhJ5n+FUQUOEHSuoDknGcCuqihl3V1cOldtWTQeJO0cKPifCpAfRIFiAAz39TRLaIRxA7D/I08YW13Ei2zAXQGGiBBEn/ANlPj4j5eFaKGYmycMCKTuD7Bojez0O3TPhR7VRcTRwucBmAJ8BmpZaVugyttmjA7igucetTcqhF5zyqPsjOwoN+ZasjVOh7aKr3ttG+waUU+1rniZIXzgEkEjqKaaXGs+pwxk4ADN8hR9XeVbgJO+TGoA28f4KgeO2Fyrnv+GMG9pvdQ0A2FcelQXEZ2wNqTgb2yM428KNIC7BFBZj0UdTSsVjcI4MiCMEfaO/yqEO7q6n9rZ2sinmuOdh3L7OK6pRRGGydyWiZAudgx3FcLKVCGkKcgOetOLO5WO7DNF2sectFuM+VTmraS992U+lwp6oyezhsZ8zk5zWDQbT4RbxaSlqkUmo6mWaKWWMOtvGrlcqp2Lkqxyc4AGNzmtQtbFH05Vu+0ug257di/wAcHp8Kr3B3COrtb2C6zBHBZ2LNJayK304LHJGMY5Tk5B8qtwAt2EDEqydGzgkd1CzatqGun007K3ecLWMs5lS1tri3YHtY5h7Yz9pH8fIn4+NJ4p4bXhu8S6s+2ktW2RnOezffYn4HHxrRdRvbdbopkM7DH0exz501l4Zi1nshqM11NCgISPPIqeGMYz8QarHqZeZY0v7MaeVnlZ3BBY53owblGc791bTD6NeH2b2orkk//sd/uqRg9GnDEYy2mvJ5vcSH8DTFMUZjfD0aSNcyGRVlXAUFu7+YpT+n6hrmqTrZW7TGMhXYEAKcY3JOP4a0ZuLuDNKuX0e30ftbS2JVZYoY5EY/axzHJ32yeuPdSVpxBpdzdm10pjHETz+1AsRRdgQANifA/tWZuUYjEHGcVDj8kXpHo/tlXGsXLSTEf2rZuUKPeRkn4Y99PpvRzptuj3MN3Jdpy5W3uG5MDvyUxn7qsIIEfaxFY4MZZ2cl5P55n4USaURW8wBZY2QkDHU4784I/nWlfaTDPDCuAvDPDXCutWkllFZtpuoRpzGSGdmDjx9rOd8ZBqrcR8OXmiNIZ2Sa2U7TqvQeLDu+8VMaDdPY6j60xCrDG5k3AwuMe/qRUVxP6RYZEaGyUSZ+2BlRnz76axSen3hXLFKWxVbu1ilwwZFcfaHeKGq/e3rzXEjqeRXYsqLsFHhQ1uwJeOGbm11PUk0/h7SZ2nKl/aZEAA6knJ8vnWn8McEwaUTcSKZJ2IYRZzFCe/k2HzPwArAreMg+xK8f+jH50/R5geb12cnzVD+VYs2j0p6nKe7f3GivpQf64Zv9mfyrzkss4ORey7+KL+lG7W7I2vW+MS1epl8HolNGhjyVhI7ziL9BR1tYI4Hnf6OFMl3kUrgDqTkDavOnbXyja9GPOIUc3+pCMot4hXvXszg/fU1E55Ne1fjvSLOztpLFbidbk+yEXlldM4JRX7gRuxwBv1NSdxd2HFPD7WOl6pHZy3MI5o2cdsik7qRnO+4J789awa4kuo0i9VuYOXlyyCDHKfDcnNN3ub2QYm9VkHg8RP51LJUTSW9EMqSA9vEyL05VdD028dqleFuAJdFkea4vT6y45T2JKKF7hk71lNtqmq2wAt7hYQOnZPImPk1ScXFvEcYAXUbn4XT/AJ5qWRJeTXouFHScyxagQMYVHKsqeY2Bz8aXh4Pt3k7S9vp5sEHs4yqIPkOb76yWPjjihQP+oT4HjPzfitLDj/iZTn1+Ynz7M/8ArVVHwbcpVyXPj2P1K3GlaRYyxWsqk3d2EPIQR9TnO24yTv3Y7zWQX9rbTsDBnsR0bP1z4+6pnWuJ9Y4ghWDVJcxLnABG/kQAB8aipDkY8BVg29qGC26R/VWhpVhvQ1Zk/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KAAdwMBIgACEQEDEQH/xAAcAAAABwEBAAAAAAAAAAAAAAABAgMEBQYHAAj/xAA+EAACAQMCAwQGCQMDBAMAAAABAgMABBEFIQYSMRNBUWEHFCJxgZEjMkKhscHR4fAVM1JygvElkqLCQ2Jj/8QAGgEAAgMBAQAAAAAAAAAAAAAAAwQAAQIFBv/EACwRAAICAQMDAQcFAQAAAAAAAAABAhEDEiExBEFRcRMiI0KRocEyNFJhsQX/2gAMAwEAAhEDEQA/AMb76EDehOAKLzVDYeP6/wAK0j0X23OLmY42QKvvJz+QrP8ASo4p7+KKbn5HOMR/WJ8BmtZ4KtorLSb2SNHiCTMQshyfZGNzVMNhezEbQLqHHzNjmS3Bx/tA/M1erhlN3pELdWuyQMeCN+1UH0fhrjWbq4fOTEST/qarLYah67x3bwKcx2aOo8C2N/0oae3qdHLibyUvlidqep/0WMxIfpppWRQO5c7micX6/HqNr6jZNmIr9JIOhP8AjVU4i1D17iO7nP8Aajl5EHkO/wCeaeaPp882rnTpEIZXDvn7KHfNCnlpN9h/F0mKEIznzRmUq8kjq3VSRSLdalOJrdLTXtQt4hhI7hwvuzUVjxpiLtJnmp/qdBSKkNCi06S5f+qxXEkQX2BbsFbOfOmDU/0OXsL1ZORW5d+Vuhq3wUuR1OLSLVf+jw3EcOF9mYh25qjNW7Q3GZQQ57uXFS6v22stL2ZAbB5I25e/xok0edXcOpxykgO3MR8axwwuWWjE5EtwjasdEivLfJuIpZF5c4DAkZB+QNdSOk6p/S7qQMCbZsc6qOhxsRQVpSTD48M5QUvKKc/Sk80o3Sid9aEmT/CU8MF72kiK7IysAxwCAckVqWv6jDJw/fXtrbm1S7c8keehOAfwJ+NYlCGMg5QSfAVo2qu8HC+i6c7e2Yu2ceHXr86zLixjo468qiWH0fx9hpOo37YBycHyUZ/Gu9GatccQy3DnLLCWOfFiP3oIH/p3o8P2XnQgeOXP6Ur6MR2cl/dNsqRqufmaF3SOs5Xjyz87EZp+lHUuLZ4APoUmZ5D5Bunxq2cX61ZcNz3Vy4RbiaJeRV6uwXC/AUGh20dvHHeJ/cvEMrN8dhVI9LrpfcU2NtB7UxtkUqD9ottWJ9PHJGn6i/V9TJ5KXbYozSrNK8k5Z3dizHxJ60vb29tJyM6ExsSMxthh89qsth6Pp2HPcXCA9wVSRTheA/bcTTcqg7YGQ1F9rBHPWHIyoarYW1r2b2M7yxuPaWQYKH+fw0hpn98/6avGrcMRWmlJcJICsDKjHG7A95+Iqp3FoLLWGjQYRl5l9x6j55oidq0Y0uMqYblVrtQXRTgbt76OkYTVQokRvZO69OoonseuLzlgCO4ZpRAn9WURsSpQjJGPCsSL6n9uwl9ytPccuMcwx91dQXCFbyeM9QxFdWEtju4YfDj6EKzLyAY3xSCxOegzQsSuce6gWeRRtijnnmWHg+9g0u/lkvFHIyYFWLiOc3utpGmy8kcSH34/WqDA8088cK45pHCDbxOK0LSrLtuJobbm7RYpcsx7wv7ihzR0f+e0nKXhFj44UW+j2NumydoBj3KaXskOkcCs4UiW4U5J8W2H3Uz44lW91DTdMQ5YsC+O7mOPwzUxxjyxcLyIvsqhQDyway+WxiM/h44Pu7FLK+isuDbK9m/+GNkx3t7RwKzrTHk1bjyOaZg7IBI+/gP3qxcYJLaaJodifZAiLvjvc/8AJqUsRFe22m3ETMjCNo1IA28RuPFelYlOtjWXEvZOfmRLQyxLzRmaMPj6pYZot32ccXPLIqjGcmo66066yo/qDqm7cikBMe7lznbxpCWC857cSXARTnmZWwwOdt8eGPvrFIXTY95E1HS7yxglDtMAhXvHgfnWcTRR2WtW8+p2rzWEamMkty5Y7jfr41pGlWUtveK7X00gHtYLlz/3EVQ/SLMYJJLfsyhuJu0jXGMIPd3Z2HlRIfxQHJHmTI3W7/R5bq3fTrMwoq4kCylubfzpmL63TVIp4o2WMbHJzUGZGz1rud6K4KqFpZNUdL4LVrdsYNWaTrHcDtEP4j+eNDTjTFfW+HY4yyi6gflDHy23+GK6klmjD3Z8o72LInBNFHk6n30mKVl+s3vpGugedZM8IWq3nEljE2eVXMjEdwUFvyFaJ6O4e3uru9k3+yp8zufyrO+E7r1bUZ5BjJtJVGT0JAFazwBbCHQQ5UjtnLg+7b8qw95JDmH3cEn52ItFNxx8Qxz2coPwCj9alOLrj1q807SFO8sgeX3A7Co7hV1ueJ9UvX+ooY58N/0FR9teNf8AFMN0x/uzEjyABA/CsWdBR1St/LH7ln40s31S80u2hG5Qkn/FRjJqWntUtdGtxblUjgdV8zkkD7zSNrcpJqcy8oMkFui5PgxJI+YFRPHep9hoMtnC5Wd1Em3VQpyD8wKjS3sX1TnGONdheaeUuhuHcqNkXlJUHPU4/wCKbasbswZmKLCo3KwnIGOoPdURwnxMuqW7euLyumFlIHs79D8cGpe7fTuvriyBfshR+I3NBqtmUpKStMQ9ZuHMZ55EKplw3UDz86rPHM7ao87eyfV5RFEVXcrvn37k/CrDpKSaprEduMiJ5AzDvIHj4DvqD9IFisHFOqrpTfRxzgGHphiis3L47k7UbCndi3UT7FHfT7onmWByPIVNcHaVbXWsiPXYTFadmTzSNyjm2xvUa88qkgkgjqD1FJm5k/yowpZq40TRbaJRo88SBm+kxMD3UNZQLyUHOTmuoEunxydtDEepnFUmNCRzPtTzhwRSaxDHMgeNpF5lPQjNMT9qj6RJ2epRtnoQfkaMBNN4nGn20NzZW2mwQyAjEqDcVPRyjTuCRKvWO2295H71D8aWcryW8iA8l0yBfM4pTjS6FtpEGnRfbYZ9y/vQ06tnRxw1QhBd3Y14Vxb6FrN2enZlQfHb96b8K2xk1D1ltorVOZj5nYfnSqH1T0fqqjLXUuMeOT+1V2bii5gsH03T444YixEs31nl+ewH8zUjG6D5eojjhN+XX0LXw5rNrFLrGoahcJCjqvJzMATucBR3nptVQ1jiGTUrmeYrzvMMFm2CjpgCoNmLHJJJ8Sa5T7PSiKC7iEutnqbhtexfvRLYrfXWr2UfKvNbRuA3ewc4/MfGrQ2hLNe+qxWbesZwynbHmfAef7VXvQwJ0v8AWZrSNZLlbRFiVzhSxY/WPhtvRl1firSeLRaLdzXWrSTcslu0hMEmcY27lIIORuKqeNSdg8Mmk1/po0Wn2PC2lXV4wUvDE0s8viFBOB5V5/vNRmvu3nnJM9xK8smT3sc1svpg1JrTg/sG5RPfSpCVByMY5m37x7OPjWFGiJUtgDbbtj4XvOqx3KLKmNieq+49aK1kkvtWs3L4iXfHxA/KmOTnejxyNG3MrEHyqygJ4ZbcZmQqn+Y3X5iup1FfODucHxrqlIoiTk99Fi5klDr3UHaAChEq+NYNmi+j+1urzVUnurw3EduvOqliQh6Cl/SLIRqtuinH0Z+ZND6IVAttRk6BpFX7hTTXpxrHF6RRANH2ixA+47n8aGzodK25J9kia4keLT9A0pZB9HDKrOo6tgE4+JrM+UhmyQTV69JdyFisLUA4Ys+R3YwPzqi84ZveKLBCebJqpAUai0YVoCaP6DpAvEOoxk4VrMMTnuDD9aJZ8RG59I9rqjDkikuuzAPdG30Q/wDHBqu8FX0thc6zNAxEp0W4WPH+ZKAH35NBdcp7G4iHK8PKSB5VBrp4OSlX08rv9C0+nK/Eut6dYK21tA0jqDtl2A/BPvrMzVh4/wBQ/qnGOqXSvzR9t2cfgFQBfyPzquvUFQvXeuNDRCfa+FQh2xbDNy+ZoaKMeNdUKGBXIrghrgdqHmNYNF/9G+ppAl3YiXkmnPMB4jlx86lNG0c2WsyXMzA29tC0olx0x4+4ZrMIZXikWSNirqcqwOCDVsg4qurrSJ7WVPpnXszMu2UPX4kbfGlZY8iyaou0xzF1KjjcA/GGuw67eRG1WVbeJSAJAAeYnrt5VXM8rj399KuATSEp5QDnAz0p0SbsUzRx0ogIrubwqEHVlK8N0jISM+y3mvUj7hUzq+IkW5g+oy+0KhLNxHdwM3QSDNSuuK1vGEQ5ifGPKq7jmC1hk3x90+z9HwyGO5JPUnJpPOWPltRmOFPj3UWtCYGaQX2nf30q5wKRhJ5n+FUQUOEHSuoDknGcCuqihl3V1cOldtWTQeJO0cKPifCpAfRIFiAAz39TRLaIRxA7D/I08YW13Ei2zAXQGGiBBEn/ANlPj4j5eFaKGYmycMCKTuD7Bojez0O3TPhR7VRcTRwucBmAJ8BmpZaVugyttmjA7igucetTcqhF5zyqPsjOwoN+ZasjVOh7aKr3ttG+waUU+1rniZIXzgEkEjqKaaXGs+pwxk4ADN8hR9XeVbgJO+TGoA28f4KgeO2Fyrnv+GMG9pvdQ0A2FcelQXEZ2wNqTgb2yM428KNIC7BFBZj0UdTSsVjcI4MiCMEfaO/yqEO7q6n9rZ2sinmuOdh3L7OK6pRRGGydyWiZAudgx3FcLKVCGkKcgOetOLO5WO7DNF2sectFuM+VTmraS992U+lwp6oyezhsZ8zk5zWDQbT4RbxaSlqkUmo6mWaKWWMOtvGrlcqp2Lkqxyc4AGNzmtQtbFH05Vu+0ug257di/wAcHp8Kr3B3COrtb2C6zBHBZ2LNJayK304LHJGMY5Tk5B8qtwAt2EDEqydGzgkd1CzatqGun007K3ecLWMs5lS1tri3YHtY5h7Yz9pH8fIn4+NJ4p4bXhu8S6s+2ktW2RnOezffYn4HHxrRdRvbdbopkM7DH0exz501l4Zi1nshqM11NCgISPPIqeGMYz8QarHqZeZY0v7MaeVnlZ3BBY53owblGc791bTD6NeH2b2orkk//sd/uqRg9GnDEYy2mvJ5vcSH8DTFMUZjfD0aSNcyGRVlXAUFu7+YpT+n6hrmqTrZW7TGMhXYEAKcY3JOP4a0ZuLuDNKuX0e30ftbS2JVZYoY5EY/axzHJ32yeuPdSVpxBpdzdm10pjHETz+1AsRRdgQANifA/tWZuUYjEHGcVDj8kXpHo/tlXGsXLSTEf2rZuUKPeRkn4Y99PpvRzptuj3MN3Jdpy5W3uG5MDvyUxn7qsIIEfaxFY4MZZ2cl5P55n4USaURW8wBZY2QkDHU4784I/nWlfaTDPDCuAvDPDXCutWkllFZtpuoRpzGSGdmDjx9rOd8ZBqrcR8OXmiNIZ2Sa2U7TqvQeLDu+8VMaDdPY6j60xCrDG5k3AwuMe/qRUVxP6RYZEaGyUSZ+2BlRnz76axSen3hXLFKWxVbu1ilwwZFcfaHeKGq/e3rzXEjqeRXYsqLsFHhQ1uwJeOGbm11PUk0/h7SZ2nKl/aZEAA6knJ8vnWn8McEwaUTcSKZJ2IYRZzFCe/k2HzPwArAreMg+xK8f+jH50/R5geb12cnzVD+VYs2j0p6nKe7f3GivpQf64Zv9mfyrzkss4ORey7+KL+lG7W7I2vW+MS1epl8HolNGhjyVhI7ziL9BR1tYI4Hnf6OFMl3kUrgDqTkDavOnbXyja9GPOIUc3+pCMot4hXvXszg/fU1E55Ne1fjvSLOztpLFbidbk+yEXlldM4JRX7gRuxwBv1NSdxd2HFPD7WOl6pHZy3MI5o2cdsik7qRnO+4J789awa4kuo0i9VuYOXlyyCDHKfDcnNN3ub2QYm9VkHg8RP51LJUTSW9EMqSA9vEyL05VdD028dqleFuAJdFkea4vT6y45T2JKKF7hk71lNtqmq2wAt7hYQOnZPImPk1ScXFvEcYAXUbn4XT/AJ5qWRJeTXouFHScyxagQMYVHKsqeY2Bz8aXh4Pt3k7S9vp5sEHs4yqIPkOb76yWPjjihQP+oT4HjPzfitLDj/iZTn1+Ynz7M/8ArVVHwbcpVyXPj2P1K3GlaRYyxWsqk3d2EPIQR9TnO24yTv3Y7zWQX9rbTsDBnsR0bP1z4+6pnWuJ9Y4ghWDVJcxLnABG/kQAB8aipDkY8BVg29qGC26R/VWhpVhvQ1Zk/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wgHBgkIBwgKCgkLDRYPDQwMDRsUFRAWIB0iIiAdHx8kKDQsJCYxJx8fLT0tMTU3Ojo6Iys/RD84QzQ5OjcBCgoKDQwNGg8PGjclHyU3Nzc3Nzc3Nzc3Nzc3Nzc3Nzc3Nzc3Nzc3Nzc3Nzc3Nzc3Nzc3Nzc3Nzc3Nzc3Nzc3N//AABEIAKAAdwMBIgACEQEDEQH/xAAcAAAABwEBAAAAAAAAAAAAAAABAgMEBQYHAAj/xAA+EAACAQMCAwQGCQMDBAMAAAABAgMABBEFIQYSMRNBUWEHFCJxgZEjMkKhscHR4fAVM1JygvElkqLCQ2Jj/8QAGgEAAgMBAQAAAAAAAAAAAAAAAwQAAQIFBv/EACwRAAICAQMDAQcFAQAAAAAAAAABAhEDEiExBEFRcRMiI0KRocEyNFJhsQX/2gAMAwEAAhEDEQA/AMb76EDehOAKLzVDYeP6/wAK0j0X23OLmY42QKvvJz+QrP8ASo4p7+KKbn5HOMR/WJ8BmtZ4KtorLSb2SNHiCTMQshyfZGNzVMNhezEbQLqHHzNjmS3Bx/tA/M1erhlN3pELdWuyQMeCN+1UH0fhrjWbq4fOTEST/qarLYah67x3bwKcx2aOo8C2N/0oae3qdHLibyUvlidqep/0WMxIfpppWRQO5c7micX6/HqNr6jZNmIr9JIOhP8AjVU4i1D17iO7nP8Aajl5EHkO/wCeaeaPp882rnTpEIZXDvn7KHfNCnlpN9h/F0mKEIznzRmUq8kjq3VSRSLdalOJrdLTXtQt4hhI7hwvuzUVjxpiLtJnmp/qdBSKkNCi06S5f+qxXEkQX2BbsFbOfOmDU/0OXsL1ZORW5d+Vuhq3wUuR1OLSLVf+jw3EcOF9mYh25qjNW7Q3GZQQ57uXFS6v22stL2ZAbB5I25e/xok0edXcOpxykgO3MR8axwwuWWjE5EtwjasdEivLfJuIpZF5c4DAkZB+QNdSOk6p/S7qQMCbZsc6qOhxsRQVpSTD48M5QUvKKc/Sk80o3Sid9aEmT/CU8MF72kiK7IysAxwCAckVqWv6jDJw/fXtrbm1S7c8keehOAfwJ+NYlCGMg5QSfAVo2qu8HC+i6c7e2Yu2ceHXr86zLixjo468qiWH0fx9hpOo37YBycHyUZ/Gu9GatccQy3DnLLCWOfFiP3oIH/p3o8P2XnQgeOXP6Ur6MR2cl/dNsqRqufmaF3SOs5Xjyz87EZp+lHUuLZ4APoUmZ5D5Bunxq2cX61ZcNz3Vy4RbiaJeRV6uwXC/AUGh20dvHHeJ/cvEMrN8dhVI9LrpfcU2NtB7UxtkUqD9ottWJ9PHJGn6i/V9TJ5KXbYozSrNK8k5Z3dizHxJ60vb29tJyM6ExsSMxthh89qsth6Pp2HPcXCA9wVSRTheA/bcTTcqg7YGQ1F9rBHPWHIyoarYW1r2b2M7yxuPaWQYKH+fw0hpn98/6avGrcMRWmlJcJICsDKjHG7A95+Iqp3FoLLWGjQYRl5l9x6j55oidq0Y0uMqYblVrtQXRTgbt76OkYTVQokRvZO69OoonseuLzlgCO4ZpRAn9WURsSpQjJGPCsSL6n9uwl9ytPccuMcwx91dQXCFbyeM9QxFdWEtju4YfDj6EKzLyAY3xSCxOegzQsSuce6gWeRRtijnnmWHg+9g0u/lkvFHIyYFWLiOc3utpGmy8kcSH34/WqDA8088cK45pHCDbxOK0LSrLtuJobbm7RYpcsx7wv7ihzR0f+e0nKXhFj44UW+j2NumydoBj3KaXskOkcCs4UiW4U5J8W2H3Uz44lW91DTdMQ5YsC+O7mOPwzUxxjyxcLyIvsqhQDyway+WxiM/h44Pu7FLK+isuDbK9m/+GNkx3t7RwKzrTHk1bjyOaZg7IBI+/gP3qxcYJLaaJodifZAiLvjvc/8AJqUsRFe22m3ETMjCNo1IA28RuPFelYlOtjWXEvZOfmRLQyxLzRmaMPj6pYZot32ccXPLIqjGcmo66066yo/qDqm7cikBMe7lznbxpCWC857cSXARTnmZWwwOdt8eGPvrFIXTY95E1HS7yxglDtMAhXvHgfnWcTRR2WtW8+p2rzWEamMkty5Y7jfr41pGlWUtveK7X00gHtYLlz/3EVQ/SLMYJJLfsyhuJu0jXGMIPd3Z2HlRIfxQHJHmTI3W7/R5bq3fTrMwoq4kCylubfzpmL63TVIp4o2WMbHJzUGZGz1rud6K4KqFpZNUdL4LVrdsYNWaTrHcDtEP4j+eNDTjTFfW+HY4yyi6gflDHy23+GK6klmjD3Z8o72LInBNFHk6n30mKVl+s3vpGugedZM8IWq3nEljE2eVXMjEdwUFvyFaJ6O4e3uru9k3+yp8zufyrO+E7r1bUZ5BjJtJVGT0JAFazwBbCHQQ5UjtnLg+7b8qw95JDmH3cEn52ItFNxx8Qxz2coPwCj9alOLrj1q807SFO8sgeX3A7Co7hV1ueJ9UvX+ooY58N/0FR9teNf8AFMN0x/uzEjyABA/CsWdBR1St/LH7ln40s31S80u2hG5Qkn/FRjJqWntUtdGtxblUjgdV8zkkD7zSNrcpJqcy8oMkFui5PgxJI+YFRPHep9hoMtnC5Wd1Em3VQpyD8wKjS3sX1TnGONdheaeUuhuHcqNkXlJUHPU4/wCKbasbswZmKLCo3KwnIGOoPdURwnxMuqW7euLyumFlIHs79D8cGpe7fTuvriyBfshR+I3NBqtmUpKStMQ9ZuHMZ55EKplw3UDz86rPHM7ao87eyfV5RFEVXcrvn37k/CrDpKSaprEduMiJ5AzDvIHj4DvqD9IFisHFOqrpTfRxzgGHphiis3L47k7UbCndi3UT7FHfT7onmWByPIVNcHaVbXWsiPXYTFadmTzSNyjm2xvUa88qkgkgjqD1FJm5k/yowpZq40TRbaJRo88SBm+kxMD3UNZQLyUHOTmuoEunxydtDEepnFUmNCRzPtTzhwRSaxDHMgeNpF5lPQjNMT9qj6RJ2epRtnoQfkaMBNN4nGn20NzZW2mwQyAjEqDcVPRyjTuCRKvWO2295H71D8aWcryW8iA8l0yBfM4pTjS6FtpEGnRfbYZ9y/vQ06tnRxw1QhBd3Y14Vxb6FrN2enZlQfHb96b8K2xk1D1ltorVOZj5nYfnSqH1T0fqqjLXUuMeOT+1V2bii5gsH03T444YixEs31nl+ewH8zUjG6D5eojjhN+XX0LXw5rNrFLrGoahcJCjqvJzMATucBR3nptVQ1jiGTUrmeYrzvMMFm2CjpgCoNmLHJJJ8Sa5T7PSiKC7iEutnqbhtexfvRLYrfXWr2UfKvNbRuA3ewc4/MfGrQ2hLNe+qxWbesZwynbHmfAef7VXvQwJ0v8AWZrSNZLlbRFiVzhSxY/WPhtvRl1firSeLRaLdzXWrSTcslu0hMEmcY27lIIORuKqeNSdg8Mmk1/po0Wn2PC2lXV4wUvDE0s8viFBOB5V5/vNRmvu3nnJM9xK8smT3sc1svpg1JrTg/sG5RPfSpCVByMY5m37x7OPjWFGiJUtgDbbtj4XvOqx3KLKmNieq+49aK1kkvtWs3L4iXfHxA/KmOTnejxyNG3MrEHyqygJ4ZbcZmQqn+Y3X5iup1FfODucHxrqlIoiTk99Fi5klDr3UHaAChEq+NYNmi+j+1urzVUnurw3EduvOqliQh6Cl/SLIRqtuinH0Z+ZND6IVAttRk6BpFX7hTTXpxrHF6RRANH2ixA+47n8aGzodK25J9kia4keLT9A0pZB9HDKrOo6tgE4+JrM+UhmyQTV69JdyFisLUA4Ys+R3YwPzqi84ZveKLBCebJqpAUai0YVoCaP6DpAvEOoxk4VrMMTnuDD9aJZ8RG59I9rqjDkikuuzAPdG30Q/wDHBqu8FX0thc6zNAxEp0W4WPH+ZKAH35NBdcp7G4iHK8PKSB5VBrp4OSlX08rv9C0+nK/Eut6dYK21tA0jqDtl2A/BPvrMzVh4/wBQ/qnGOqXSvzR9t2cfgFQBfyPzquvUFQvXeuNDRCfa+FQh2xbDNy+ZoaKMeNdUKGBXIrghrgdqHmNYNF/9G+ppAl3YiXkmnPMB4jlx86lNG0c2WsyXMzA29tC0olx0x4+4ZrMIZXikWSNirqcqwOCDVsg4qurrSJ7WVPpnXszMu2UPX4kbfGlZY8iyaou0xzF1KjjcA/GGuw67eRG1WVbeJSAJAAeYnrt5VXM8rj399KuATSEp5QDnAz0p0SbsUzRx0ogIrubwqEHVlK8N0jISM+y3mvUj7hUzq+IkW5g+oy+0KhLNxHdwM3QSDNSuuK1vGEQ5ifGPKq7jmC1hk3x90+z9HwyGO5JPUnJpPOWPltRmOFPj3UWtCYGaQX2nf30q5wKRhJ5n+FUQUOEHSuoDknGcCuqihl3V1cOldtWTQeJO0cKPifCpAfRIFiAAz39TRLaIRxA7D/I08YW13Ei2zAXQGGiBBEn/ANlPj4j5eFaKGYmycMCKTuD7Bojez0O3TPhR7VRcTRwucBmAJ8BmpZaVugyttmjA7igucetTcqhF5zyqPsjOwoN+ZasjVOh7aKr3ttG+waUU+1rniZIXzgEkEjqKaaXGs+pwxk4ADN8hR9XeVbgJO+TGoA28f4KgeO2Fyrnv+GMG9pvdQ0A2FcelQXEZ2wNqTgb2yM428KNIC7BFBZj0UdTSsVjcI4MiCMEfaO/yqEO7q6n9rZ2sinmuOdh3L7OK6pRRGGydyWiZAudgx3FcLKVCGkKcgOetOLO5WO7DNF2sectFuM+VTmraS992U+lwp6oyezhsZ8zk5zWDQbT4RbxaSlqkUmo6mWaKWWMOtvGrlcqp2Lkqxyc4AGNzmtQtbFH05Vu+0ug257di/wAcHp8Kr3B3COrtb2C6zBHBZ2LNJayK304LHJGMY5Tk5B8qtwAt2EDEqydGzgkd1CzatqGun007K3ecLWMs5lS1tri3YHtY5h7Yz9pH8fIn4+NJ4p4bXhu8S6s+2ktW2RnOezffYn4HHxrRdRvbdbopkM7DH0exz501l4Zi1nshqM11NCgISPPIqeGMYz8QarHqZeZY0v7MaeVnlZ3BBY53owblGc791bTD6NeH2b2orkk//sd/uqRg9GnDEYy2mvJ5vcSH8DTFMUZjfD0aSNcyGRVlXAUFu7+YpT+n6hrmqTrZW7TGMhXYEAKcY3JOP4a0ZuLuDNKuX0e30ftbS2JVZYoY5EY/axzHJ32yeuPdSVpxBpdzdm10pjHETz+1AsRRdgQANifA/tWZuUYjEHGcVDj8kXpHo/tlXGsXLSTEf2rZuUKPeRkn4Y99PpvRzptuj3MN3Jdpy5W3uG5MDvyUxn7qsIIEfaxFY4MZZ2cl5P55n4USaURW8wBZY2QkDHU4784I/nWlfaTDPDCuAvDPDXCutWkllFZtpuoRpzGSGdmDjx9rOd8ZBqrcR8OXmiNIZ2Sa2U7TqvQeLDu+8VMaDdPY6j60xCrDG5k3AwuMe/qRUVxP6RYZEaGyUSZ+2BlRnz76axSen3hXLFKWxVbu1ilwwZFcfaHeKGq/e3rzXEjqeRXYsqLsFHhQ1uwJeOGbm11PUk0/h7SZ2nKl/aZEAA6knJ8vnWn8McEwaUTcSKZJ2IYRZzFCe/k2HzPwArAreMg+xK8f+jH50/R5geb12cnzVD+VYs2j0p6nKe7f3GivpQf64Zv9mfyrzkss4ORey7+KL+lG7W7I2vW+MS1epl8HolNGhjyVhI7ziL9BR1tYI4Hnf6OFMl3kUrgDqTkDavOnbXyja9GPOIUc3+pCMot4hXvXszg/fU1E55Ne1fjvSLOztpLFbidbk+yEXlldM4JRX7gRuxwBv1NSdxd2HFPD7WOl6pHZy3MI5o2cdsik7qRnO+4J789awa4kuo0i9VuYOXlyyCDHKfDcnNN3ub2QYm9VkHg8RP51LJUTSW9EMqSA9vEyL05VdD028dqleFuAJdFkea4vT6y45T2JKKF7hk71lNtqmq2wAt7hYQOnZPImPk1ScXFvEcYAXUbn4XT/AJ5qWRJeTXouFHScyxagQMYVHKsqeY2Bz8aXh4Pt3k7S9vp5sEHs4yqIPkOb76yWPjjihQP+oT4HjPzfitLDj/iZTn1+Ynz7M/8ArVVHwbcpVyXPj2P1K3GlaRYyxWsqk3d2EPIQR9TnO24yTv3Y7zWQX9rbTsDBnsR0bP1z4+6pnWuJ9Y4ghWDVJcxLnABG/kQAB8aipDkY8BVg29qGC26R/VWhpVhvQ1Zk/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Andrew Do - Wikipedia"/>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Supervisor Andrew Do - YouTube"/>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2" descr="Andrew Do - Wikipedia"/>
          <p:cNvSpPr>
            <a:spLocks noChangeAspect="1" noChangeArrowheads="1"/>
          </p:cNvSpPr>
          <p:nvPr/>
        </p:nvSpPr>
        <p:spPr bwMode="auto">
          <a:xfrm>
            <a:off x="155575" y="-990600"/>
            <a:ext cx="1533525" cy="2066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4" descr="Andrew Do - Wikipedia"/>
          <p:cNvSpPr>
            <a:spLocks noChangeAspect="1" noChangeArrowheads="1"/>
          </p:cNvSpPr>
          <p:nvPr/>
        </p:nvSpPr>
        <p:spPr bwMode="auto">
          <a:xfrm>
            <a:off x="307975" y="-838200"/>
            <a:ext cx="1533525" cy="2066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6" descr="Andrew Do"/>
          <p:cNvSpPr>
            <a:spLocks noChangeAspect="1" noChangeArrowheads="1"/>
          </p:cNvSpPr>
          <p:nvPr/>
        </p:nvSpPr>
        <p:spPr bwMode="auto">
          <a:xfrm>
            <a:off x="155575" y="-876300"/>
            <a:ext cx="1457325" cy="1838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8" descr="Andrew Do"/>
          <p:cNvSpPr>
            <a:spLocks noChangeAspect="1" noChangeArrowheads="1"/>
          </p:cNvSpPr>
          <p:nvPr/>
        </p:nvSpPr>
        <p:spPr bwMode="auto">
          <a:xfrm>
            <a:off x="307975" y="-723900"/>
            <a:ext cx="1457325" cy="1838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6" name="Picture 22" descr="Manjusha P. Kulkarni, the executive director of the Asian Pacific Policy and Planning Council, said her organization’s Stop AAPI Hate website reported 34 incidents of prejudice against Orange County’s Asian Americans between March 19 and April 15 (Courtesy of Manjusha P. Kulkarni).&#10;"/>
          <p:cNvPicPr>
            <a:picLocks noChangeAspect="1" noChangeArrowheads="1"/>
          </p:cNvPicPr>
          <p:nvPr/>
        </p:nvPicPr>
        <p:blipFill rotWithShape="1">
          <a:blip r:embed="rId4">
            <a:extLst>
              <a:ext uri="{28A0092B-C50C-407E-A947-70E740481C1C}">
                <a14:useLocalDpi xmlns:a14="http://schemas.microsoft.com/office/drawing/2010/main" val="0"/>
              </a:ext>
            </a:extLst>
          </a:blip>
          <a:srcRect l="25173" t="7871" r="22970"/>
          <a:stretch/>
        </p:blipFill>
        <p:spPr bwMode="auto">
          <a:xfrm>
            <a:off x="4699947" y="1883427"/>
            <a:ext cx="1470981" cy="146686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4414327" y="3386736"/>
            <a:ext cx="2042222" cy="707886"/>
          </a:xfrm>
          <a:prstGeom prst="rect">
            <a:avLst/>
          </a:prstGeom>
          <a:noFill/>
        </p:spPr>
        <p:txBody>
          <a:bodyPr wrap="square" rtlCol="0">
            <a:spAutoFit/>
          </a:bodyPr>
          <a:lstStyle/>
          <a:p>
            <a:pPr algn="ctr"/>
            <a:r>
              <a:rPr lang="en-US" sz="1000" dirty="0" err="1"/>
              <a:t>Manjusha</a:t>
            </a:r>
            <a:r>
              <a:rPr lang="en-US" sz="1000" dirty="0"/>
              <a:t> P. Kulkarni, E</a:t>
            </a:r>
            <a:r>
              <a:rPr lang="en-US" sz="1000" dirty="0" smtClean="0"/>
              <a:t>xecutive Director, </a:t>
            </a:r>
          </a:p>
          <a:p>
            <a:pPr algn="ctr"/>
            <a:r>
              <a:rPr lang="en-US" sz="1000" dirty="0" smtClean="0"/>
              <a:t>Asian </a:t>
            </a:r>
            <a:r>
              <a:rPr lang="en-US" sz="1000" dirty="0"/>
              <a:t>Pacific Policy and Planning Council</a:t>
            </a:r>
          </a:p>
        </p:txBody>
      </p:sp>
      <p:pic>
        <p:nvPicPr>
          <p:cNvPr id="1048" name="Picture 24" descr="Kirti Mutatkar | UnitedA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57621" y="1821619"/>
            <a:ext cx="1162685" cy="1550247"/>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2690190" y="3385111"/>
            <a:ext cx="1497549" cy="707886"/>
          </a:xfrm>
          <a:prstGeom prst="rect">
            <a:avLst/>
          </a:prstGeom>
          <a:noFill/>
        </p:spPr>
        <p:txBody>
          <a:bodyPr wrap="square" rtlCol="0">
            <a:spAutoFit/>
          </a:bodyPr>
          <a:lstStyle/>
          <a:p>
            <a:pPr algn="ctr"/>
            <a:r>
              <a:rPr lang="en-US" sz="1000" dirty="0" err="1"/>
              <a:t>Kirti</a:t>
            </a:r>
            <a:r>
              <a:rPr lang="en-US" sz="1000" dirty="0"/>
              <a:t> </a:t>
            </a:r>
            <a:r>
              <a:rPr lang="en-US" sz="1000" dirty="0" err="1"/>
              <a:t>Mutatkar</a:t>
            </a:r>
            <a:r>
              <a:rPr lang="en-US" sz="1000" dirty="0"/>
              <a:t>, President and CEO of </a:t>
            </a:r>
            <a:r>
              <a:rPr lang="en-US" sz="1000" dirty="0" smtClean="0"/>
              <a:t>United Agribusiness League</a:t>
            </a:r>
            <a:endParaRPr lang="en-US" sz="1000" dirty="0"/>
          </a:p>
        </p:txBody>
      </p:sp>
      <p:sp>
        <p:nvSpPr>
          <p:cNvPr id="22" name="TextBox 21"/>
          <p:cNvSpPr txBox="1"/>
          <p:nvPr/>
        </p:nvSpPr>
        <p:spPr>
          <a:xfrm>
            <a:off x="413237" y="3413172"/>
            <a:ext cx="2117169" cy="553998"/>
          </a:xfrm>
          <a:prstGeom prst="rect">
            <a:avLst/>
          </a:prstGeom>
          <a:noFill/>
        </p:spPr>
        <p:txBody>
          <a:bodyPr wrap="square" rtlCol="0">
            <a:spAutoFit/>
          </a:bodyPr>
          <a:lstStyle/>
          <a:p>
            <a:pPr algn="ctr"/>
            <a:r>
              <a:rPr lang="en-US" sz="1000" dirty="0" smtClean="0"/>
              <a:t>Dr. Clayton </a:t>
            </a:r>
            <a:r>
              <a:rPr lang="en-US" sz="1000" dirty="0"/>
              <a:t>Chau, MD, </a:t>
            </a:r>
            <a:r>
              <a:rPr lang="en-US" sz="1000" dirty="0" smtClean="0"/>
              <a:t>PhD</a:t>
            </a:r>
          </a:p>
          <a:p>
            <a:pPr algn="ctr"/>
            <a:r>
              <a:rPr lang="en-US" sz="1000" dirty="0" smtClean="0"/>
              <a:t>Director </a:t>
            </a:r>
            <a:r>
              <a:rPr lang="en-US" sz="1000" dirty="0"/>
              <a:t>of the OC Health Care Agency</a:t>
            </a:r>
          </a:p>
        </p:txBody>
      </p:sp>
      <p:pic>
        <p:nvPicPr>
          <p:cNvPr id="1052" name="Picture 28" descr="Dozens of California elementary schools allowed to reopen under special  waivers"/>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2192" t="2298" r="14428" b="25743"/>
          <a:stretch/>
        </p:blipFill>
        <p:spPr bwMode="auto">
          <a:xfrm>
            <a:off x="765175" y="1803368"/>
            <a:ext cx="1413294" cy="1595002"/>
          </a:xfrm>
          <a:prstGeom prst="rect">
            <a:avLst/>
          </a:prstGeom>
          <a:noFill/>
          <a:extLst>
            <a:ext uri="{909E8E84-426E-40DD-AFC4-6F175D3DCCD1}">
              <a14:hiddenFill xmlns:a14="http://schemas.microsoft.com/office/drawing/2010/main">
                <a:solidFill>
                  <a:srgbClr val="FFFFFF"/>
                </a:solidFill>
              </a14:hiddenFill>
            </a:ext>
          </a:extLst>
        </p:spPr>
      </p:pic>
      <p:sp>
        <p:nvSpPr>
          <p:cNvPr id="14" name="AutoShape 38" descr="Assemblyman Steven Choi - Home | Facebook"/>
          <p:cNvSpPr>
            <a:spLocks noChangeAspect="1" noChangeArrowheads="1"/>
          </p:cNvSpPr>
          <p:nvPr/>
        </p:nvSpPr>
        <p:spPr bwMode="auto">
          <a:xfrm>
            <a:off x="155575" y="-944563"/>
            <a:ext cx="1971675" cy="19716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40" descr="CHOI | Biography"/>
          <p:cNvSpPr>
            <a:spLocks noChangeAspect="1" noChangeArrowheads="1"/>
          </p:cNvSpPr>
          <p:nvPr/>
        </p:nvSpPr>
        <p:spPr bwMode="auto">
          <a:xfrm>
            <a:off x="155575" y="-822325"/>
            <a:ext cx="20574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2" descr="CHOI | Biography"/>
          <p:cNvSpPr>
            <a:spLocks noChangeAspect="1" noChangeArrowheads="1"/>
          </p:cNvSpPr>
          <p:nvPr/>
        </p:nvSpPr>
        <p:spPr bwMode="auto">
          <a:xfrm>
            <a:off x="307975" y="-669925"/>
            <a:ext cx="20574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Show 367, April 4, 2020: Dean Kim of OC Baking Co. &amp; Chef Dee Nguyen of  Break of Dawn | SoCal Restaurant Show"/>
          <p:cNvPicPr>
            <a:picLocks noChangeAspect="1" noChangeArrowheads="1"/>
          </p:cNvPicPr>
          <p:nvPr/>
        </p:nvPicPr>
        <p:blipFill rotWithShape="1">
          <a:blip r:embed="rId7">
            <a:extLst>
              <a:ext uri="{28A0092B-C50C-407E-A947-70E740481C1C}">
                <a14:useLocalDpi xmlns:a14="http://schemas.microsoft.com/office/drawing/2010/main" val="0"/>
              </a:ext>
            </a:extLst>
          </a:blip>
          <a:srcRect l="18353" t="5224" r="4019" b="7085"/>
          <a:stretch/>
        </p:blipFill>
        <p:spPr bwMode="auto">
          <a:xfrm>
            <a:off x="1402050" y="4504688"/>
            <a:ext cx="1439128" cy="1243172"/>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1336161" y="5867400"/>
            <a:ext cx="1570905" cy="400110"/>
          </a:xfrm>
          <a:prstGeom prst="rect">
            <a:avLst/>
          </a:prstGeom>
          <a:noFill/>
        </p:spPr>
        <p:txBody>
          <a:bodyPr wrap="square" rtlCol="0">
            <a:spAutoFit/>
          </a:bodyPr>
          <a:lstStyle/>
          <a:p>
            <a:pPr algn="ctr"/>
            <a:r>
              <a:rPr lang="en-US" sz="1000" dirty="0" smtClean="0"/>
              <a:t>Dean Kim, </a:t>
            </a:r>
          </a:p>
          <a:p>
            <a:pPr algn="ctr"/>
            <a:r>
              <a:rPr lang="en-US" sz="1000" dirty="0" smtClean="0"/>
              <a:t>OC Baking Company</a:t>
            </a:r>
            <a:endParaRPr lang="en-US" sz="1000" dirty="0"/>
          </a:p>
        </p:txBody>
      </p:sp>
      <p:pic>
        <p:nvPicPr>
          <p:cNvPr id="3" name="Picture 2" descr="Hawaiians, Pacific Islanders Confront High Rates Of COVID-19 In Many States  - Honolulu Civil Beat"/>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8579"/>
          <a:stretch/>
        </p:blipFill>
        <p:spPr bwMode="auto">
          <a:xfrm>
            <a:off x="6934200" y="1722321"/>
            <a:ext cx="1219200" cy="167192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6659911" y="3394244"/>
            <a:ext cx="1767778" cy="707886"/>
          </a:xfrm>
          <a:prstGeom prst="rect">
            <a:avLst/>
          </a:prstGeom>
          <a:noFill/>
        </p:spPr>
        <p:txBody>
          <a:bodyPr wrap="square" rtlCol="0">
            <a:spAutoFit/>
          </a:bodyPr>
          <a:lstStyle/>
          <a:p>
            <a:pPr algn="ctr"/>
            <a:r>
              <a:rPr lang="en-US" sz="1000" dirty="0"/>
              <a:t>’</a:t>
            </a:r>
            <a:r>
              <a:rPr lang="en-US" sz="1000" dirty="0" err="1"/>
              <a:t>Alisi</a:t>
            </a:r>
            <a:r>
              <a:rPr lang="en-US" sz="1000" dirty="0"/>
              <a:t> </a:t>
            </a:r>
            <a:r>
              <a:rPr lang="en-US" sz="1000" dirty="0" err="1"/>
              <a:t>Tulua</a:t>
            </a:r>
            <a:r>
              <a:rPr lang="en-US" sz="1000" dirty="0"/>
              <a:t>, </a:t>
            </a:r>
            <a:endParaRPr lang="en-US" sz="1000" dirty="0" smtClean="0"/>
          </a:p>
          <a:p>
            <a:pPr algn="ctr"/>
            <a:r>
              <a:rPr lang="en-US" sz="1000" dirty="0" smtClean="0"/>
              <a:t>Manager, OC Asian</a:t>
            </a:r>
            <a:r>
              <a:rPr lang="en-US" sz="1000" dirty="0"/>
              <a:t> and Pacific Islander Community Alliance </a:t>
            </a:r>
          </a:p>
        </p:txBody>
      </p:sp>
      <p:pic>
        <p:nvPicPr>
          <p:cNvPr id="13" name="Picture 4" descr="David Sun"/>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7223" r="7429"/>
          <a:stretch/>
        </p:blipFill>
        <p:spPr bwMode="auto">
          <a:xfrm>
            <a:off x="3847796" y="4387891"/>
            <a:ext cx="1224757" cy="1435018"/>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3533156" y="5867400"/>
            <a:ext cx="1854036" cy="553998"/>
          </a:xfrm>
          <a:prstGeom prst="rect">
            <a:avLst/>
          </a:prstGeom>
          <a:noFill/>
        </p:spPr>
        <p:txBody>
          <a:bodyPr wrap="square" rtlCol="0">
            <a:spAutoFit/>
          </a:bodyPr>
          <a:lstStyle/>
          <a:p>
            <a:pPr algn="ctr"/>
            <a:r>
              <a:rPr lang="en-US" sz="1000" dirty="0" smtClean="0"/>
              <a:t>David Sun, </a:t>
            </a:r>
          </a:p>
          <a:p>
            <a:pPr algn="ctr"/>
            <a:r>
              <a:rPr lang="en-US" sz="1000" dirty="0" smtClean="0"/>
              <a:t>Co-founder, COO</a:t>
            </a:r>
          </a:p>
          <a:p>
            <a:pPr algn="ctr"/>
            <a:r>
              <a:rPr lang="en-US" sz="1000" dirty="0" smtClean="0"/>
              <a:t>Kingston Technology Co.</a:t>
            </a:r>
            <a:endParaRPr lang="en-US" sz="1000" dirty="0"/>
          </a:p>
        </p:txBody>
      </p:sp>
      <p:pic>
        <p:nvPicPr>
          <p:cNvPr id="1030" name="Picture 6" descr="Haute 100 Los Angeles Update: John Tu - Haute Living"/>
          <p:cNvPicPr>
            <a:picLocks noChangeAspect="1" noChangeArrowheads="1"/>
          </p:cNvPicPr>
          <p:nvPr/>
        </p:nvPicPr>
        <p:blipFill rotWithShape="1">
          <a:blip r:embed="rId10">
            <a:extLst>
              <a:ext uri="{28A0092B-C50C-407E-A947-70E740481C1C}">
                <a14:useLocalDpi xmlns:a14="http://schemas.microsoft.com/office/drawing/2010/main" val="0"/>
              </a:ext>
            </a:extLst>
          </a:blip>
          <a:srcRect l="9252" t="8225" r="10185" b="11523"/>
          <a:stretch/>
        </p:blipFill>
        <p:spPr bwMode="auto">
          <a:xfrm>
            <a:off x="6118963" y="4343400"/>
            <a:ext cx="1141530" cy="152400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790678" y="5883965"/>
            <a:ext cx="1799505" cy="553998"/>
          </a:xfrm>
          <a:prstGeom prst="rect">
            <a:avLst/>
          </a:prstGeom>
          <a:noFill/>
        </p:spPr>
        <p:txBody>
          <a:bodyPr wrap="square" rtlCol="0">
            <a:spAutoFit/>
          </a:bodyPr>
          <a:lstStyle/>
          <a:p>
            <a:pPr algn="ctr"/>
            <a:r>
              <a:rPr lang="en-US" sz="1000" dirty="0" smtClean="0"/>
              <a:t>John </a:t>
            </a:r>
            <a:r>
              <a:rPr lang="en-US" sz="1000" dirty="0" err="1" smtClean="0"/>
              <a:t>Tu</a:t>
            </a:r>
            <a:r>
              <a:rPr lang="en-US" sz="1000" dirty="0" smtClean="0"/>
              <a:t>, </a:t>
            </a:r>
          </a:p>
          <a:p>
            <a:pPr algn="ctr"/>
            <a:r>
              <a:rPr lang="en-US" sz="1000" dirty="0" smtClean="0"/>
              <a:t>Co-founder, President</a:t>
            </a:r>
          </a:p>
          <a:p>
            <a:pPr algn="ctr"/>
            <a:r>
              <a:rPr lang="en-US" sz="1000" dirty="0" smtClean="0"/>
              <a:t>Kingston Technology Co.</a:t>
            </a:r>
            <a:endParaRPr lang="en-US" sz="1000" dirty="0"/>
          </a:p>
        </p:txBody>
      </p:sp>
    </p:spTree>
    <p:extLst>
      <p:ext uri="{BB962C8B-B14F-4D97-AF65-F5344CB8AC3E}">
        <p14:creationId xmlns:p14="http://schemas.microsoft.com/office/powerpoint/2010/main" val="3029859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peaking Together during Asian and Pacific Heritage Month"/>
          <p:cNvPicPr>
            <a:picLocks noChangeAspect="1" noChangeArrowheads="1"/>
          </p:cNvPicPr>
          <p:nvPr/>
        </p:nvPicPr>
        <p:blipFill rotWithShape="1">
          <a:blip r:embed="rId3">
            <a:extLst>
              <a:ext uri="{28A0092B-C50C-407E-A947-70E740481C1C}">
                <a14:useLocalDpi xmlns:a14="http://schemas.microsoft.com/office/drawing/2010/main" val="0"/>
              </a:ext>
            </a:extLst>
          </a:blip>
          <a:srcRect b="84409"/>
          <a:stretch/>
        </p:blipFill>
        <p:spPr bwMode="auto">
          <a:xfrm>
            <a:off x="228600" y="304800"/>
            <a:ext cx="8686800" cy="67717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143000"/>
            <a:ext cx="8382000" cy="380999"/>
          </a:xfrm>
        </p:spPr>
        <p:txBody>
          <a:bodyPr/>
          <a:lstStyle/>
          <a:p>
            <a:r>
              <a:rPr lang="en-US" sz="2700" b="1" dirty="0" smtClean="0"/>
              <a:t>Support AAPI </a:t>
            </a:r>
            <a:r>
              <a:rPr lang="en-US" sz="2700" b="1" dirty="0"/>
              <a:t>Business in Orange County</a:t>
            </a:r>
          </a:p>
        </p:txBody>
      </p:sp>
      <p:pic>
        <p:nvPicPr>
          <p:cNvPr id="5" name="Picture 6" descr="Orange County, CA - Lewis Brisbois Bisgaard &amp; Smith LLP"/>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7752" b="15068"/>
          <a:stretch/>
        </p:blipFill>
        <p:spPr bwMode="auto">
          <a:xfrm>
            <a:off x="1454426" y="5535284"/>
            <a:ext cx="6096000" cy="132271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85800" y="1720840"/>
            <a:ext cx="4114800" cy="3847207"/>
          </a:xfrm>
          <a:prstGeom prst="rect">
            <a:avLst/>
          </a:prstGeom>
        </p:spPr>
        <p:txBody>
          <a:bodyPr wrap="square">
            <a:spAutoFit/>
          </a:bodyPr>
          <a:lstStyle/>
          <a:p>
            <a:r>
              <a:rPr lang="en-US" sz="2000" b="1" i="1" u="sng" dirty="0" smtClean="0"/>
              <a:t>Cafés &amp; Restaurants</a:t>
            </a:r>
            <a:r>
              <a:rPr lang="en-US" dirty="0" smtClean="0"/>
              <a:t>	</a:t>
            </a:r>
          </a:p>
          <a:p>
            <a:r>
              <a:rPr lang="en-US" sz="1600" dirty="0" smtClean="0"/>
              <a:t>• Recess Room </a:t>
            </a:r>
          </a:p>
          <a:p>
            <a:r>
              <a:rPr lang="en-US" sz="1600" dirty="0" smtClean="0"/>
              <a:t>• 7 Leaves Cafe</a:t>
            </a:r>
          </a:p>
          <a:p>
            <a:r>
              <a:rPr lang="en-US" sz="1600" dirty="0" smtClean="0"/>
              <a:t>• Cream Pan </a:t>
            </a:r>
          </a:p>
          <a:p>
            <a:r>
              <a:rPr lang="en-US" sz="1600" dirty="0" smtClean="0"/>
              <a:t>• Mix </a:t>
            </a:r>
            <a:r>
              <a:rPr lang="en-US" sz="1600" dirty="0" err="1" smtClean="0"/>
              <a:t>Mix</a:t>
            </a:r>
            <a:r>
              <a:rPr lang="en-US" sz="1600" dirty="0" smtClean="0"/>
              <a:t> Kitchen</a:t>
            </a:r>
          </a:p>
          <a:p>
            <a:r>
              <a:rPr lang="en-US" sz="1600" dirty="0" smtClean="0"/>
              <a:t>• ADYA @ Anaheim Packing House</a:t>
            </a:r>
          </a:p>
          <a:p>
            <a:r>
              <a:rPr lang="en-US" sz="1600" dirty="0" smtClean="0"/>
              <a:t>• </a:t>
            </a:r>
            <a:r>
              <a:rPr lang="en-US" sz="1600" dirty="0"/>
              <a:t>Banh </a:t>
            </a:r>
            <a:r>
              <a:rPr lang="en-US" sz="1600" dirty="0" err="1"/>
              <a:t>Xeo</a:t>
            </a:r>
            <a:r>
              <a:rPr lang="en-US" sz="1600" dirty="0"/>
              <a:t> Boys at Rodeo 39</a:t>
            </a:r>
          </a:p>
          <a:p>
            <a:r>
              <a:rPr lang="en-US" sz="1600" dirty="0" smtClean="0"/>
              <a:t>• </a:t>
            </a:r>
            <a:r>
              <a:rPr lang="en-US" sz="1600" dirty="0" err="1" smtClean="0"/>
              <a:t>Burntzilla</a:t>
            </a:r>
            <a:r>
              <a:rPr lang="en-US" sz="1600" dirty="0" smtClean="0"/>
              <a:t> &amp; Burnt Crumbs</a:t>
            </a:r>
          </a:p>
          <a:p>
            <a:r>
              <a:rPr lang="en-US" sz="1600" dirty="0"/>
              <a:t>• </a:t>
            </a:r>
            <a:r>
              <a:rPr lang="en-US" sz="1600" dirty="0" smtClean="0"/>
              <a:t>Dough &amp; Arrow</a:t>
            </a:r>
            <a:endParaRPr lang="en-US" sz="1600" dirty="0"/>
          </a:p>
          <a:p>
            <a:r>
              <a:rPr lang="en-US" sz="1600" dirty="0"/>
              <a:t>• </a:t>
            </a:r>
            <a:r>
              <a:rPr lang="en-US" sz="1600" dirty="0" smtClean="0"/>
              <a:t>Da Hawaiian Kitchen </a:t>
            </a:r>
            <a:endParaRPr lang="en-US" sz="1600" dirty="0"/>
          </a:p>
          <a:p>
            <a:r>
              <a:rPr lang="en-US" sz="1600" dirty="0"/>
              <a:t>• Cream Pan </a:t>
            </a:r>
          </a:p>
          <a:p>
            <a:r>
              <a:rPr lang="en-US" sz="1600" dirty="0"/>
              <a:t>• </a:t>
            </a:r>
            <a:r>
              <a:rPr lang="en-US" sz="1600" dirty="0" smtClean="0"/>
              <a:t>Ai </a:t>
            </a:r>
            <a:r>
              <a:rPr lang="en-US" sz="1600" dirty="0" err="1" smtClean="0"/>
              <a:t>Pono</a:t>
            </a:r>
            <a:r>
              <a:rPr lang="en-US" sz="1600" dirty="0" smtClean="0"/>
              <a:t> Cafe</a:t>
            </a:r>
            <a:endParaRPr lang="en-US" sz="1600" dirty="0"/>
          </a:p>
          <a:p>
            <a:r>
              <a:rPr lang="en-US" sz="1600" dirty="0"/>
              <a:t>• </a:t>
            </a:r>
            <a:r>
              <a:rPr lang="en-US" sz="1600" dirty="0" err="1" smtClean="0"/>
              <a:t>Brodard</a:t>
            </a:r>
            <a:r>
              <a:rPr lang="en-US" sz="1600" dirty="0" smtClean="0"/>
              <a:t> Restaurant</a:t>
            </a:r>
            <a:endParaRPr lang="en-US" sz="1600" dirty="0"/>
          </a:p>
          <a:p>
            <a:r>
              <a:rPr lang="en-US" sz="1600" dirty="0"/>
              <a:t>• </a:t>
            </a:r>
            <a:r>
              <a:rPr lang="en-US" sz="1600" dirty="0" smtClean="0"/>
              <a:t>Green </a:t>
            </a:r>
            <a:r>
              <a:rPr lang="en-US" sz="1600" dirty="0" err="1" smtClean="0"/>
              <a:t>Chilis</a:t>
            </a:r>
            <a:endParaRPr lang="en-US" sz="1600" dirty="0"/>
          </a:p>
          <a:p>
            <a:endParaRPr lang="en-US" sz="1600" dirty="0"/>
          </a:p>
        </p:txBody>
      </p:sp>
      <p:sp>
        <p:nvSpPr>
          <p:cNvPr id="7" name="Rectangle 6"/>
          <p:cNvSpPr/>
          <p:nvPr/>
        </p:nvSpPr>
        <p:spPr>
          <a:xfrm>
            <a:off x="4876800" y="1720840"/>
            <a:ext cx="3886200" cy="4093428"/>
          </a:xfrm>
          <a:prstGeom prst="rect">
            <a:avLst/>
          </a:prstGeom>
        </p:spPr>
        <p:txBody>
          <a:bodyPr wrap="square">
            <a:spAutoFit/>
          </a:bodyPr>
          <a:lstStyle/>
          <a:p>
            <a:r>
              <a:rPr lang="en-US" sz="2000" b="1" i="1" u="sng" dirty="0" smtClean="0"/>
              <a:t>Shops &amp; Services</a:t>
            </a:r>
            <a:r>
              <a:rPr lang="en-US" dirty="0" smtClean="0"/>
              <a:t>		</a:t>
            </a:r>
          </a:p>
          <a:p>
            <a:r>
              <a:rPr lang="en-US" sz="1600" dirty="0" smtClean="0"/>
              <a:t>• Eye Wellness Optometry</a:t>
            </a:r>
          </a:p>
          <a:p>
            <a:r>
              <a:rPr lang="en-US" sz="1600" dirty="0" smtClean="0"/>
              <a:t>• Studio 18 Nail Bar</a:t>
            </a:r>
          </a:p>
          <a:p>
            <a:r>
              <a:rPr lang="en-US" sz="1600" dirty="0" smtClean="0"/>
              <a:t>• Venus Spa</a:t>
            </a:r>
          </a:p>
          <a:p>
            <a:r>
              <a:rPr lang="en-US" sz="1600" dirty="0" smtClean="0"/>
              <a:t>• Royale Dry Cleaners</a:t>
            </a:r>
          </a:p>
          <a:p>
            <a:r>
              <a:rPr lang="en-US" sz="1600" dirty="0" smtClean="0"/>
              <a:t>• </a:t>
            </a:r>
            <a:r>
              <a:rPr lang="en-US" sz="1600" dirty="0" err="1" smtClean="0"/>
              <a:t>Mitsuwa</a:t>
            </a:r>
            <a:r>
              <a:rPr lang="en-US" sz="1600" dirty="0" smtClean="0"/>
              <a:t> Marketplace</a:t>
            </a:r>
          </a:p>
          <a:p>
            <a:r>
              <a:rPr lang="en-US" sz="1600" dirty="0" smtClean="0"/>
              <a:t>• VS Music Studios</a:t>
            </a:r>
          </a:p>
          <a:p>
            <a:r>
              <a:rPr lang="en-US" sz="1600" dirty="0" smtClean="0"/>
              <a:t>• Hiro’s Auto Repair</a:t>
            </a:r>
          </a:p>
          <a:p>
            <a:r>
              <a:rPr lang="en-US" sz="1600" dirty="0"/>
              <a:t>• </a:t>
            </a:r>
            <a:r>
              <a:rPr lang="en-US" sz="1600" dirty="0" smtClean="0"/>
              <a:t>Tokyo Central</a:t>
            </a:r>
            <a:endParaRPr lang="en-US" sz="1600" dirty="0"/>
          </a:p>
          <a:p>
            <a:r>
              <a:rPr lang="en-US" sz="1600" dirty="0" smtClean="0"/>
              <a:t>• Alan He Hair Studio</a:t>
            </a:r>
          </a:p>
          <a:p>
            <a:r>
              <a:rPr lang="en-US" sz="1600" dirty="0"/>
              <a:t>• </a:t>
            </a:r>
            <a:r>
              <a:rPr lang="en-US" sz="1600" dirty="0" smtClean="0"/>
              <a:t>Lee </a:t>
            </a:r>
            <a:r>
              <a:rPr lang="en-US" sz="1600" dirty="0" err="1" smtClean="0"/>
              <a:t>Acupucture</a:t>
            </a:r>
            <a:endParaRPr lang="en-US" sz="1600" dirty="0" smtClean="0"/>
          </a:p>
          <a:p>
            <a:r>
              <a:rPr lang="en-US" sz="1600" dirty="0"/>
              <a:t>• </a:t>
            </a:r>
            <a:r>
              <a:rPr lang="en-US" sz="1600" dirty="0" smtClean="0"/>
              <a:t>India Spices &amp; Groceries</a:t>
            </a:r>
            <a:endParaRPr lang="en-US" sz="1600" dirty="0"/>
          </a:p>
          <a:p>
            <a:r>
              <a:rPr lang="en-US" sz="1600" dirty="0"/>
              <a:t>• </a:t>
            </a:r>
            <a:r>
              <a:rPr lang="en-US" sz="1600" dirty="0" err="1" smtClean="0"/>
              <a:t>Lokelani’s</a:t>
            </a:r>
            <a:r>
              <a:rPr lang="en-US" sz="1600" dirty="0" smtClean="0"/>
              <a:t> Rhythm of the Islands</a:t>
            </a:r>
          </a:p>
          <a:p>
            <a:r>
              <a:rPr lang="en-US" sz="1600" dirty="0"/>
              <a:t>  </a:t>
            </a:r>
            <a:r>
              <a:rPr lang="en-US" sz="1600" dirty="0" smtClean="0"/>
              <a:t> Dance Studio</a:t>
            </a:r>
            <a:endParaRPr lang="en-US" sz="1600" dirty="0"/>
          </a:p>
          <a:p>
            <a:endParaRPr lang="en-US" sz="1600" dirty="0"/>
          </a:p>
          <a:p>
            <a:endParaRPr lang="en-US" sz="1600" dirty="0"/>
          </a:p>
        </p:txBody>
      </p:sp>
    </p:spTree>
    <p:extLst>
      <p:ext uri="{BB962C8B-B14F-4D97-AF65-F5344CB8AC3E}">
        <p14:creationId xmlns:p14="http://schemas.microsoft.com/office/powerpoint/2010/main" val="3623261099"/>
      </p:ext>
    </p:extLst>
  </p:cSld>
  <p:clrMapOvr>
    <a:masterClrMapping/>
  </p:clrMapOvr>
  <p:timing>
    <p:tnLst>
      <p:par>
        <p:cTn id="1" dur="indefinite" restart="never" nodeType="tmRoot"/>
      </p:par>
    </p:tnLst>
  </p:timing>
</p:sld>
</file>

<file path=ppt/theme/theme1.xml><?xml version="1.0" encoding="utf-8"?>
<a:theme xmlns:a="http://schemas.openxmlformats.org/drawingml/2006/main" name="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TM01972873[[fn=Summer]]</Template>
  <TotalTime>877</TotalTime>
  <Words>1020</Words>
  <Application>Microsoft Office PowerPoint</Application>
  <PresentationFormat>On-screen Show (4:3)</PresentationFormat>
  <Paragraphs>158</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Summer</vt:lpstr>
      <vt:lpstr>PowerPoint Presentation</vt:lpstr>
      <vt:lpstr>History of AAPI</vt:lpstr>
      <vt:lpstr>   AAPI Key Facts &amp; Demographics</vt:lpstr>
      <vt:lpstr>PowerPoint Presentation</vt:lpstr>
      <vt:lpstr>PowerPoint Presentation</vt:lpstr>
      <vt:lpstr>PowerPoint Presentation</vt:lpstr>
      <vt:lpstr>AAPI Political Leaders in Orange County</vt:lpstr>
      <vt:lpstr>AAPI Leaders in Orange County</vt:lpstr>
      <vt:lpstr>Support AAPI Business in Orange County</vt:lpstr>
      <vt:lpstr>AAPI Events held at OCFEC</vt:lpstr>
      <vt:lpstr>How to celebrate AAPI Heritage Month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Evy Young</dc:creator>
  <cp:lastModifiedBy>Michele Richards</cp:lastModifiedBy>
  <cp:revision>69</cp:revision>
  <dcterms:created xsi:type="dcterms:W3CDTF">2021-04-29T17:14:10Z</dcterms:created>
  <dcterms:modified xsi:type="dcterms:W3CDTF">2021-05-25T23:48:05Z</dcterms:modified>
</cp:coreProperties>
</file>